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7"/>
  </p:notesMasterIdLst>
  <p:sldIdLst>
    <p:sldId id="358" r:id="rId5"/>
    <p:sldId id="347" r:id="rId6"/>
    <p:sldId id="359" r:id="rId7"/>
    <p:sldId id="360" r:id="rId8"/>
    <p:sldId id="363" r:id="rId9"/>
    <p:sldId id="361" r:id="rId10"/>
    <p:sldId id="371" r:id="rId11"/>
    <p:sldId id="362" r:id="rId12"/>
    <p:sldId id="364" r:id="rId13"/>
    <p:sldId id="370" r:id="rId14"/>
    <p:sldId id="366" r:id="rId15"/>
    <p:sldId id="3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FOCB-belgium-covid-EMCO" initials="MS" lastIdx="3" clrIdx="0">
    <p:extLst>
      <p:ext uri="{19B8F6BF-5375-455C-9EA6-DF929625EA0E}">
        <p15:presenceInfo xmlns:p15="http://schemas.microsoft.com/office/powerpoint/2012/main" userId="S::msfocb-belgium-covid-emco@brussels.msf.org::c3b16df7-00ab-4249-9bcf-4b28e2e9ac54" providerId="AD"/>
      </p:ext>
    </p:extLst>
  </p:cmAuthor>
  <p:cmAuthor id="2" name="MSFOCB-Mental-health-Covid-BE" initials="MS" lastIdx="3" clrIdx="1">
    <p:extLst>
      <p:ext uri="{19B8F6BF-5375-455C-9EA6-DF929625EA0E}">
        <p15:presenceInfo xmlns:p15="http://schemas.microsoft.com/office/powerpoint/2012/main" userId="S::msfocb-mental-health-covid-be@brussels.msf.org::0898db06-c5f5-4e0c-8eb9-3ce58eaf416d" providerId="AD"/>
      </p:ext>
    </p:extLst>
  </p:cmAuthor>
  <p:cmAuthor id="3" name="MSFOCB-belgium-covid-HP" initials="MS" lastIdx="1" clrIdx="2">
    <p:extLst>
      <p:ext uri="{19B8F6BF-5375-455C-9EA6-DF929625EA0E}">
        <p15:presenceInfo xmlns:p15="http://schemas.microsoft.com/office/powerpoint/2012/main" userId="S::msfocb-belgium-covid-hp@brussels.msf.org::c7df79ed-abbe-4785-9276-9bac47989658" providerId="AD"/>
      </p:ext>
    </p:extLst>
  </p:cmAuthor>
  <p:cmAuthor id="4" name="MSFOCB-Vlaanderen-Covid-Nurse1" initials="MS" lastIdx="1" clrIdx="3">
    <p:extLst>
      <p:ext uri="{19B8F6BF-5375-455C-9EA6-DF929625EA0E}">
        <p15:presenceInfo xmlns:p15="http://schemas.microsoft.com/office/powerpoint/2012/main" userId="S::msfocb-vlaanderen-covid-nurse1@brussels.msf.org::d4c3c2bd-46bf-463d-8068-1dfd0aed1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CE7C5-3374-46F3-93E7-AE28A0671481}" v="119" dt="2020-08-20T07:36:06.300"/>
    <p1510:client id="{34D54994-2852-44E6-9585-BF342C08C59D}" v="1" dt="2020-08-20T08:25:26.455"/>
    <p1510:client id="{3D12D185-B3A2-4DED-8F16-62455C2AA31A}" v="8" dt="2020-08-20T07:57:03.197"/>
    <p1510:client id="{84BFAA5B-7E46-4363-AE67-74DB40FFC964}" v="79" dt="2020-08-26T11:50:57.071"/>
    <p1510:client id="{A9FE1C1D-226D-4F2F-937F-91E42F8571F0}" v="2" dt="2020-08-18T09:49:04.314"/>
    <p1510:client id="{D74BB58C-DD72-4AE1-BD2A-E1ACAA6B53C7}" v="22" dt="2020-08-20T14:58:16.303"/>
    <p1510:client id="{EEC0ED87-D477-49A4-AB71-3C4B6D39294A}" v="265" dt="2020-08-26T10:05:53.951"/>
    <p1510:client id="{F5BAA9AC-B7D3-4BB8-BADC-0078B252D51A}" v="599" dt="2020-08-20T08:08:00.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9A719-BE24-4436-8456-777CEFF5EAFC}" type="datetimeFigureOut">
              <a:rPr lang="en-US"/>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B9E9D-EEC4-4A13-9CC3-D7505A2A5B17}" type="slidenum">
              <a:rPr lang="en-US"/>
              <a:t>‹#›</a:t>
            </a:fld>
            <a:endParaRPr lang="en-US"/>
          </a:p>
        </p:txBody>
      </p:sp>
    </p:spTree>
    <p:extLst>
      <p:ext uri="{BB962C8B-B14F-4D97-AF65-F5344CB8AC3E}">
        <p14:creationId xmlns:p14="http://schemas.microsoft.com/office/powerpoint/2010/main" val="386955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2</a:t>
            </a:fld>
            <a:endParaRPr lang="fr-BE"/>
          </a:p>
        </p:txBody>
      </p:sp>
    </p:spTree>
    <p:extLst>
      <p:ext uri="{BB962C8B-B14F-4D97-AF65-F5344CB8AC3E}">
        <p14:creationId xmlns:p14="http://schemas.microsoft.com/office/powerpoint/2010/main" val="32186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11</a:t>
            </a:fld>
            <a:endParaRPr lang="fr-BE"/>
          </a:p>
        </p:txBody>
      </p:sp>
    </p:spTree>
    <p:extLst>
      <p:ext uri="{BB962C8B-B14F-4D97-AF65-F5344CB8AC3E}">
        <p14:creationId xmlns:p14="http://schemas.microsoft.com/office/powerpoint/2010/main" val="164754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12</a:t>
            </a:fld>
            <a:endParaRPr lang="fr-BE"/>
          </a:p>
        </p:txBody>
      </p:sp>
    </p:spTree>
    <p:extLst>
      <p:ext uri="{BB962C8B-B14F-4D97-AF65-F5344CB8AC3E}">
        <p14:creationId xmlns:p14="http://schemas.microsoft.com/office/powerpoint/2010/main" val="128917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cs typeface="Calibri"/>
            </a:endParaRPr>
          </a:p>
          <a:p>
            <a:pPr>
              <a:lnSpc>
                <a:spcPct val="110000"/>
              </a:lnSpc>
            </a:pPr>
            <a:r>
              <a:rPr lang="fr-BE" sz="1200" err="1"/>
              <a:t>Blijf</a:t>
            </a:r>
            <a:r>
              <a:rPr lang="fr-BE" sz="1200"/>
              <a:t> </a:t>
            </a:r>
            <a:r>
              <a:rPr lang="fr-BE" sz="1200" err="1"/>
              <a:t>thuis</a:t>
            </a:r>
            <a:r>
              <a:rPr lang="fr-BE" sz="1200"/>
              <a:t> en </a:t>
            </a:r>
            <a:r>
              <a:rPr lang="fr-BE" sz="1200" err="1"/>
              <a:t>probeer</a:t>
            </a:r>
            <a:r>
              <a:rPr lang="fr-BE" sz="1200"/>
              <a:t> je </a:t>
            </a:r>
            <a:r>
              <a:rPr lang="fr-BE" sz="1200" err="1"/>
              <a:t>slaapkamer</a:t>
            </a:r>
            <a:r>
              <a:rPr lang="fr-BE" sz="1200"/>
              <a:t> van de </a:t>
            </a:r>
            <a:r>
              <a:rPr lang="fr-BE" sz="1200" err="1"/>
              <a:t>anderen</a:t>
            </a:r>
            <a:r>
              <a:rPr lang="fr-BE" sz="1200"/>
              <a:t> te </a:t>
            </a:r>
            <a:r>
              <a:rPr lang="fr-BE" sz="1200" err="1"/>
              <a:t>scheiden</a:t>
            </a:r>
            <a:r>
              <a:rPr lang="fr-BE" sz="1200"/>
              <a:t>, je </a:t>
            </a:r>
            <a:r>
              <a:rPr lang="fr-BE" sz="1200" err="1"/>
              <a:t>volledig</a:t>
            </a:r>
            <a:r>
              <a:rPr lang="fr-BE" sz="1200"/>
              <a:t> </a:t>
            </a:r>
            <a:r>
              <a:rPr lang="fr-BE" sz="1200" err="1"/>
              <a:t>afschermen</a:t>
            </a:r>
            <a:r>
              <a:rPr lang="fr-BE" sz="1200"/>
              <a:t> van je </a:t>
            </a:r>
            <a:r>
              <a:rPr lang="fr-BE" sz="1200" err="1"/>
              <a:t>medebewoners</a:t>
            </a:r>
            <a:r>
              <a:rPr lang="fr-BE" sz="1200"/>
              <a:t> </a:t>
            </a:r>
            <a:r>
              <a:rPr lang="fr-BE" sz="1200" err="1"/>
              <a:t>is</a:t>
            </a:r>
            <a:r>
              <a:rPr lang="fr-BE" sz="1200"/>
              <a:t> het </a:t>
            </a:r>
            <a:r>
              <a:rPr lang="fr-BE" sz="1200" err="1"/>
              <a:t>beste</a:t>
            </a:r>
            <a:r>
              <a:rPr lang="fr-BE" sz="1200"/>
              <a:t> scenario maar </a:t>
            </a:r>
            <a:r>
              <a:rPr lang="fr-BE" sz="1200" err="1"/>
              <a:t>mentaal</a:t>
            </a:r>
            <a:r>
              <a:rPr lang="fr-BE" sz="1200"/>
              <a:t> niet </a:t>
            </a:r>
            <a:r>
              <a:rPr lang="fr-BE" sz="1200" err="1"/>
              <a:t>altijd</a:t>
            </a:r>
            <a:r>
              <a:rPr lang="fr-BE" sz="1200"/>
              <a:t> </a:t>
            </a:r>
            <a:r>
              <a:rPr lang="fr-BE" sz="1200" err="1"/>
              <a:t>haalbaar</a:t>
            </a:r>
            <a:r>
              <a:rPr lang="fr-BE" sz="1200"/>
              <a:t>.</a:t>
            </a:r>
          </a:p>
          <a:p>
            <a:pPr>
              <a:lnSpc>
                <a:spcPct val="110000"/>
              </a:lnSpc>
            </a:pPr>
            <a:r>
              <a:rPr lang="fr-BE" sz="1200" err="1"/>
              <a:t>Probeer</a:t>
            </a:r>
            <a:r>
              <a:rPr lang="fr-BE" sz="1200"/>
              <a:t> </a:t>
            </a:r>
            <a:r>
              <a:rPr lang="fr-BE" sz="1200" err="1"/>
              <a:t>altijd</a:t>
            </a:r>
            <a:r>
              <a:rPr lang="fr-BE" sz="1200"/>
              <a:t> </a:t>
            </a:r>
            <a:r>
              <a:rPr lang="fr-BE" sz="1200" err="1"/>
              <a:t>dezelfde</a:t>
            </a:r>
            <a:r>
              <a:rPr lang="fr-BE" sz="1200"/>
              <a:t> </a:t>
            </a:r>
            <a:r>
              <a:rPr lang="fr-BE" sz="1200" err="1"/>
              <a:t>persoon</a:t>
            </a:r>
            <a:r>
              <a:rPr lang="fr-BE" sz="1200"/>
              <a:t> van het </a:t>
            </a:r>
            <a:r>
              <a:rPr lang="fr-BE" sz="1200" err="1"/>
              <a:t>gezin</a:t>
            </a:r>
            <a:r>
              <a:rPr lang="fr-BE" sz="1200"/>
              <a:t> te </a:t>
            </a:r>
            <a:r>
              <a:rPr lang="fr-BE" sz="1200" err="1"/>
              <a:t>betrekken</a:t>
            </a:r>
            <a:r>
              <a:rPr lang="fr-BE" sz="1200"/>
              <a:t> </a:t>
            </a:r>
            <a:r>
              <a:rPr lang="fr-BE" sz="1200" err="1"/>
              <a:t>bij</a:t>
            </a:r>
            <a:r>
              <a:rPr lang="fr-BE" sz="1200"/>
              <a:t> het </a:t>
            </a:r>
            <a:r>
              <a:rPr lang="fr-BE" sz="1200" err="1"/>
              <a:t>geven</a:t>
            </a:r>
            <a:r>
              <a:rPr lang="fr-BE" sz="1200"/>
              <a:t> van je </a:t>
            </a:r>
            <a:r>
              <a:rPr lang="fr-BE" sz="1200" err="1"/>
              <a:t>voeding</a:t>
            </a:r>
            <a:r>
              <a:rPr lang="fr-BE" sz="1200"/>
              <a:t> en je te </a:t>
            </a:r>
            <a:r>
              <a:rPr lang="fr-BE" sz="1200" err="1"/>
              <a:t>assiteren</a:t>
            </a:r>
            <a:r>
              <a:rPr lang="fr-BE" sz="1200"/>
              <a:t> </a:t>
            </a:r>
            <a:r>
              <a:rPr lang="fr-BE" sz="1200" err="1"/>
              <a:t>bij</a:t>
            </a:r>
            <a:r>
              <a:rPr lang="fr-BE" sz="1200"/>
              <a:t> </a:t>
            </a:r>
            <a:r>
              <a:rPr lang="fr-BE" sz="1200" err="1"/>
              <a:t>anderen</a:t>
            </a:r>
            <a:r>
              <a:rPr lang="fr-BE" sz="1200"/>
              <a:t> </a:t>
            </a:r>
            <a:r>
              <a:rPr lang="fr-BE" sz="1200" err="1"/>
              <a:t>taken</a:t>
            </a:r>
            <a:r>
              <a:rPr lang="fr-BE" sz="1200"/>
              <a:t>.</a:t>
            </a:r>
          </a:p>
          <a:p>
            <a:pPr>
              <a:lnSpc>
                <a:spcPct val="110000"/>
              </a:lnSpc>
            </a:pPr>
            <a:r>
              <a:rPr lang="fr-BE" sz="1200"/>
              <a:t>Indien je in </a:t>
            </a:r>
            <a:r>
              <a:rPr lang="fr-BE" sz="1200" err="1"/>
              <a:t>dezelfde</a:t>
            </a:r>
            <a:r>
              <a:rPr lang="fr-BE" sz="1200"/>
              <a:t> </a:t>
            </a:r>
            <a:r>
              <a:rPr lang="fr-BE" sz="1200" err="1"/>
              <a:t>ruimt</a:t>
            </a:r>
            <a:r>
              <a:rPr lang="fr-BE" sz="1200"/>
              <a:t> </a:t>
            </a:r>
            <a:r>
              <a:rPr lang="fr-BE" sz="1200" err="1"/>
              <a:t>begeeft</a:t>
            </a:r>
            <a:r>
              <a:rPr lang="fr-BE" sz="1200"/>
              <a:t> of je </a:t>
            </a:r>
            <a:r>
              <a:rPr lang="fr-BE" sz="1200" err="1"/>
              <a:t>medebewoners</a:t>
            </a:r>
            <a:r>
              <a:rPr lang="fr-BE" sz="1200"/>
              <a:t>, </a:t>
            </a:r>
            <a:r>
              <a:rPr lang="fr-BE" sz="1200" err="1"/>
              <a:t>probeer</a:t>
            </a:r>
            <a:r>
              <a:rPr lang="fr-BE" sz="1200"/>
              <a:t> </a:t>
            </a:r>
            <a:r>
              <a:rPr lang="fr-BE" sz="1200" err="1"/>
              <a:t>een</a:t>
            </a:r>
            <a:r>
              <a:rPr lang="fr-BE" sz="1200"/>
              <a:t> </a:t>
            </a:r>
            <a:r>
              <a:rPr lang="fr-BE" sz="1200" err="1"/>
              <a:t>masker</a:t>
            </a:r>
            <a:r>
              <a:rPr lang="fr-BE" sz="1200"/>
              <a:t> te </a:t>
            </a:r>
            <a:r>
              <a:rPr lang="fr-BE" sz="1200" err="1"/>
              <a:t>dragen</a:t>
            </a:r>
            <a:r>
              <a:rPr lang="fr-BE" sz="1200"/>
              <a:t> en hou </a:t>
            </a:r>
            <a:r>
              <a:rPr lang="fr-BE" sz="1200" err="1"/>
              <a:t>afstand</a:t>
            </a:r>
            <a:r>
              <a:rPr lang="fr-BE" sz="1200"/>
              <a:t> met de </a:t>
            </a:r>
            <a:r>
              <a:rPr lang="fr-BE" sz="1200" err="1"/>
              <a:t>medebewoners</a:t>
            </a:r>
            <a:r>
              <a:rPr lang="fr-BE" sz="1200"/>
              <a:t>, 1,5m</a:t>
            </a:r>
          </a:p>
          <a:p>
            <a:pPr>
              <a:lnSpc>
                <a:spcPct val="110000"/>
              </a:lnSpc>
            </a:pPr>
            <a:r>
              <a:rPr lang="fr-BE" sz="1200"/>
              <a:t>Open </a:t>
            </a:r>
            <a:r>
              <a:rPr lang="fr-BE" sz="1200" err="1"/>
              <a:t>deuren</a:t>
            </a:r>
            <a:r>
              <a:rPr lang="fr-BE" sz="1200"/>
              <a:t> en </a:t>
            </a:r>
            <a:r>
              <a:rPr lang="fr-BE" sz="1200" err="1"/>
              <a:t>ramen</a:t>
            </a:r>
            <a:r>
              <a:rPr lang="fr-BE" sz="1200"/>
              <a:t> </a:t>
            </a:r>
            <a:r>
              <a:rPr lang="fr-BE" sz="1200" err="1"/>
              <a:t>zoveel</a:t>
            </a:r>
            <a:r>
              <a:rPr lang="fr-BE" sz="1200"/>
              <a:t> </a:t>
            </a:r>
            <a:r>
              <a:rPr lang="fr-BE" sz="1200" err="1"/>
              <a:t>mogelijk</a:t>
            </a:r>
            <a:r>
              <a:rPr lang="fr-BE" sz="1200"/>
              <a:t>, (</a:t>
            </a:r>
            <a:r>
              <a:rPr lang="fr-BE" sz="1200" err="1"/>
              <a:t>behalve</a:t>
            </a:r>
            <a:r>
              <a:rPr lang="fr-BE" sz="1200"/>
              <a:t> de </a:t>
            </a:r>
            <a:r>
              <a:rPr lang="fr-BE" sz="1200" err="1"/>
              <a:t>deur</a:t>
            </a:r>
            <a:r>
              <a:rPr lang="fr-BE" sz="1200"/>
              <a:t> van de </a:t>
            </a:r>
            <a:r>
              <a:rPr lang="fr-BE" sz="1200" err="1"/>
              <a:t>slaapkamer</a:t>
            </a:r>
            <a:r>
              <a:rPr lang="fr-BE" sz="1200"/>
              <a:t> van de </a:t>
            </a:r>
            <a:r>
              <a:rPr lang="fr-BE" sz="1200" err="1"/>
              <a:t>besmette</a:t>
            </a:r>
            <a:r>
              <a:rPr lang="fr-BE" sz="1200"/>
              <a:t> </a:t>
            </a:r>
            <a:r>
              <a:rPr lang="fr-BE" sz="1200" err="1"/>
              <a:t>persoon</a:t>
            </a:r>
            <a:r>
              <a:rPr lang="fr-BE" sz="1200"/>
              <a:t>, </a:t>
            </a:r>
            <a:r>
              <a:rPr lang="fr-BE" sz="1200" err="1"/>
              <a:t>wel</a:t>
            </a:r>
            <a:r>
              <a:rPr lang="fr-BE" sz="1200"/>
              <a:t> de </a:t>
            </a:r>
            <a:r>
              <a:rPr lang="fr-BE" sz="1200" err="1"/>
              <a:t>ramen</a:t>
            </a:r>
            <a:r>
              <a:rPr lang="fr-BE" sz="1200"/>
              <a:t>)</a:t>
            </a:r>
          </a:p>
          <a:p>
            <a:pPr>
              <a:lnSpc>
                <a:spcPct val="110000"/>
              </a:lnSpc>
            </a:pPr>
            <a:r>
              <a:rPr lang="fr-BE" sz="1200" err="1"/>
              <a:t>Ontvang</a:t>
            </a:r>
            <a:r>
              <a:rPr lang="fr-BE" sz="1200"/>
              <a:t> </a:t>
            </a:r>
            <a:r>
              <a:rPr lang="fr-BE" sz="1200" err="1"/>
              <a:t>geen</a:t>
            </a:r>
            <a:r>
              <a:rPr lang="fr-BE" sz="1200"/>
              <a:t> </a:t>
            </a:r>
            <a:r>
              <a:rPr lang="fr-BE" sz="1200" err="1"/>
              <a:t>bezoek</a:t>
            </a:r>
            <a:r>
              <a:rPr lang="fr-BE" sz="1200"/>
              <a:t> en </a:t>
            </a:r>
            <a:r>
              <a:rPr lang="fr-BE" sz="1200" err="1"/>
              <a:t>blijf</a:t>
            </a:r>
            <a:r>
              <a:rPr lang="fr-BE" sz="1200"/>
              <a:t> onder het </a:t>
            </a:r>
            <a:r>
              <a:rPr lang="fr-BE" sz="1200" err="1"/>
              <a:t>gezin</a:t>
            </a:r>
            <a:endParaRPr lang="fr-BE" sz="1200"/>
          </a:p>
          <a:p>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3</a:t>
            </a:fld>
            <a:endParaRPr lang="fr-BE"/>
          </a:p>
        </p:txBody>
      </p:sp>
    </p:spTree>
    <p:extLst>
      <p:ext uri="{BB962C8B-B14F-4D97-AF65-F5344CB8AC3E}">
        <p14:creationId xmlns:p14="http://schemas.microsoft.com/office/powerpoint/2010/main" val="159964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err="1"/>
              <a:t>Blijf</a:t>
            </a:r>
            <a:r>
              <a:rPr lang="fr-BE" sz="1200"/>
              <a:t> </a:t>
            </a:r>
            <a:r>
              <a:rPr lang="fr-BE" sz="1200" err="1"/>
              <a:t>geconnecteerd</a:t>
            </a:r>
            <a:r>
              <a:rPr lang="fr-BE" sz="1200"/>
              <a:t> via sociale media met je </a:t>
            </a:r>
            <a:r>
              <a:rPr lang="fr-BE" sz="1200" err="1"/>
              <a:t>vrienden</a:t>
            </a:r>
            <a:r>
              <a:rPr lang="fr-BE" sz="1200"/>
              <a:t> en </a:t>
            </a:r>
            <a:r>
              <a:rPr lang="fr-BE" sz="1200" err="1"/>
              <a:t>familie</a:t>
            </a:r>
            <a:endParaRPr lang="fr-BE" sz="1200"/>
          </a:p>
          <a:p>
            <a:r>
              <a:rPr lang="fr-BE" sz="1200" err="1"/>
              <a:t>Slaap</a:t>
            </a:r>
            <a:r>
              <a:rPr lang="fr-BE" sz="1200"/>
              <a:t> </a:t>
            </a:r>
            <a:r>
              <a:rPr lang="fr-BE" sz="1200" err="1"/>
              <a:t>voldoende</a:t>
            </a:r>
            <a:endParaRPr lang="fr-BE" sz="1200"/>
          </a:p>
          <a:p>
            <a:r>
              <a:rPr lang="fr-BE" sz="1200" err="1"/>
              <a:t>Zoek</a:t>
            </a:r>
            <a:r>
              <a:rPr lang="fr-BE" sz="1200"/>
              <a:t> </a:t>
            </a:r>
            <a:r>
              <a:rPr lang="fr-BE" sz="1200" err="1"/>
              <a:t>naar</a:t>
            </a:r>
            <a:r>
              <a:rPr lang="fr-BE" sz="1200"/>
              <a:t> </a:t>
            </a:r>
            <a:r>
              <a:rPr lang="fr-BE" sz="1200" err="1"/>
              <a:t>een</a:t>
            </a:r>
            <a:r>
              <a:rPr lang="fr-BE" sz="1200"/>
              <a:t> </a:t>
            </a:r>
            <a:r>
              <a:rPr lang="fr-BE" sz="1200" err="1"/>
              <a:t>bezigheid</a:t>
            </a:r>
            <a:r>
              <a:rPr lang="fr-BE" sz="1200"/>
              <a:t>, </a:t>
            </a:r>
            <a:r>
              <a:rPr lang="fr-BE" sz="1200" err="1"/>
              <a:t>bijvoorbeeld</a:t>
            </a:r>
            <a:r>
              <a:rPr lang="fr-BE" sz="1200"/>
              <a:t> </a:t>
            </a:r>
            <a:r>
              <a:rPr lang="fr-BE" sz="1200" err="1"/>
              <a:t>lezen</a:t>
            </a:r>
            <a:r>
              <a:rPr lang="fr-BE" sz="1200"/>
              <a:t>, </a:t>
            </a:r>
            <a:r>
              <a:rPr lang="fr-BE" sz="1200" err="1"/>
              <a:t>borduren</a:t>
            </a:r>
            <a:endParaRPr lang="fr-BE" sz="1200"/>
          </a:p>
          <a:p>
            <a:r>
              <a:rPr lang="fr-BE" sz="1200"/>
              <a:t>Doe </a:t>
            </a:r>
            <a:r>
              <a:rPr lang="fr-BE" sz="1200" err="1"/>
              <a:t>relaxatie</a:t>
            </a:r>
            <a:r>
              <a:rPr lang="fr-BE" sz="1200"/>
              <a:t> </a:t>
            </a:r>
            <a:r>
              <a:rPr lang="fr-BE" sz="1200" err="1"/>
              <a:t>oefeningen</a:t>
            </a:r>
            <a:endParaRPr lang="fr-BE" sz="1200"/>
          </a:p>
          <a:p>
            <a:r>
              <a:rPr lang="fr-BE" sz="1200" err="1"/>
              <a:t>Vermijd</a:t>
            </a:r>
            <a:r>
              <a:rPr lang="fr-BE" sz="1200"/>
              <a:t> </a:t>
            </a:r>
            <a:r>
              <a:rPr lang="fr-BE" sz="1200" err="1"/>
              <a:t>alcohol</a:t>
            </a:r>
            <a:endParaRPr lang="fr-BE" sz="1200"/>
          </a:p>
          <a:p>
            <a:r>
              <a:rPr lang="fr-BE" sz="1200" err="1"/>
              <a:t>Vraag</a:t>
            </a:r>
            <a:r>
              <a:rPr lang="fr-BE" sz="1200"/>
              <a:t> </a:t>
            </a:r>
            <a:r>
              <a:rPr lang="fr-BE" sz="1200" err="1"/>
              <a:t>hulp</a:t>
            </a:r>
            <a:r>
              <a:rPr lang="fr-BE" sz="1200"/>
              <a:t> indien </a:t>
            </a:r>
            <a:r>
              <a:rPr lang="fr-BE" sz="1200" err="1"/>
              <a:t>nodig</a:t>
            </a:r>
            <a:r>
              <a:rPr lang="fr-BE" sz="1200"/>
              <a:t>  </a:t>
            </a:r>
          </a:p>
          <a:p>
            <a:pPr marL="0" indent="0">
              <a:buNone/>
            </a:pPr>
            <a:r>
              <a:rPr lang="fr-BE" sz="1200"/>
              <a:t>(hier de </a:t>
            </a:r>
            <a:r>
              <a:rPr lang="fr-BE" sz="1200" err="1"/>
              <a:t>lokale</a:t>
            </a:r>
            <a:r>
              <a:rPr lang="fr-BE" sz="1200"/>
              <a:t> </a:t>
            </a:r>
            <a:r>
              <a:rPr lang="fr-BE" sz="1200" err="1"/>
              <a:t>bijstanden</a:t>
            </a:r>
            <a:r>
              <a:rPr lang="fr-BE" sz="1200"/>
              <a:t> </a:t>
            </a:r>
            <a:r>
              <a:rPr lang="fr-BE" sz="1200" err="1"/>
              <a:t>vernoemen</a:t>
            </a:r>
            <a:r>
              <a:rPr lang="fr-BE" sz="1200"/>
              <a:t>)</a:t>
            </a:r>
          </a:p>
          <a:p>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4</a:t>
            </a:fld>
            <a:endParaRPr lang="fr-BE"/>
          </a:p>
        </p:txBody>
      </p:sp>
    </p:spTree>
    <p:extLst>
      <p:ext uri="{BB962C8B-B14F-4D97-AF65-F5344CB8AC3E}">
        <p14:creationId xmlns:p14="http://schemas.microsoft.com/office/powerpoint/2010/main" val="388658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Neem voldoende rust</a:t>
            </a:r>
          </a:p>
          <a:p>
            <a:r>
              <a:rPr lang="nl-NL">
                <a:cs typeface="Calibri"/>
              </a:rPr>
              <a:t>Probeer niet te roken</a:t>
            </a:r>
          </a:p>
          <a:p>
            <a:r>
              <a:rPr lang="nl-NL">
                <a:cs typeface="Calibri"/>
              </a:rPr>
              <a:t>Drink voldoende water</a:t>
            </a:r>
          </a:p>
          <a:p>
            <a:r>
              <a:rPr lang="nl-NL">
                <a:cs typeface="Calibri"/>
              </a:rPr>
              <a:t>Sta regelmatig op en wandel wat rond in je kamer</a:t>
            </a:r>
          </a:p>
          <a:p>
            <a:r>
              <a:rPr lang="nl-NL">
                <a:cs typeface="Calibri"/>
              </a:rPr>
              <a:t>Indien je een tuin hebt, ga dikwijls naar buiten, indien geen tuin zit regelmatig voor je open raam</a:t>
            </a:r>
          </a:p>
          <a:p>
            <a:r>
              <a:rPr lang="nl-NL">
                <a:cs typeface="Calibri"/>
              </a:rPr>
              <a:t>Indien je echt de nood hebt om even buiten te zijn ga naar plaatsen waar </a:t>
            </a:r>
            <a:r>
              <a:rPr lang="nl-NL" err="1">
                <a:cs typeface="Calibri"/>
              </a:rPr>
              <a:t>weining</a:t>
            </a:r>
            <a:r>
              <a:rPr lang="nl-NL">
                <a:cs typeface="Calibri"/>
              </a:rPr>
              <a:t> tot geen mensen komen (wacht hiermee tot min. 3 dagen na je symptomen)</a:t>
            </a:r>
          </a:p>
          <a:p>
            <a:r>
              <a:rPr lang="nl-NL">
                <a:cs typeface="Calibri"/>
              </a:rPr>
              <a:t>Kijk naar je mentaal welzijn en neem contact op met je arts indien je symptomen verergeren</a:t>
            </a:r>
          </a:p>
          <a:p>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5</a:t>
            </a:fld>
            <a:endParaRPr lang="fr-BE"/>
          </a:p>
        </p:txBody>
      </p:sp>
    </p:spTree>
    <p:extLst>
      <p:ext uri="{BB962C8B-B14F-4D97-AF65-F5344CB8AC3E}">
        <p14:creationId xmlns:p14="http://schemas.microsoft.com/office/powerpoint/2010/main" val="246837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6</a:t>
            </a:fld>
            <a:endParaRPr lang="fr-BE"/>
          </a:p>
        </p:txBody>
      </p:sp>
    </p:spTree>
    <p:extLst>
      <p:ext uri="{BB962C8B-B14F-4D97-AF65-F5344CB8AC3E}">
        <p14:creationId xmlns:p14="http://schemas.microsoft.com/office/powerpoint/2010/main" val="229647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Vb. Melissa is positief, zij staat normaal in voor het huishouden en heeft 3 kinderen van 6j,10j,15j. Ze hebben 2 slaapkamers en een living, zij wonen in een woonblok op het 3e verdiep. Man belt en zegt dat ze geen hulp hebben van buitenaf. Hoe moet hij het doen met voeding en het huis?</a:t>
            </a:r>
          </a:p>
          <a:p>
            <a:endParaRPr lang="nl-NL">
              <a:cs typeface="Calibri"/>
            </a:endParaRPr>
          </a:p>
          <a:p>
            <a:r>
              <a:rPr lang="nl-NL">
                <a:cs typeface="Calibri"/>
              </a:rPr>
              <a:t>Besmettelijk, ook in huis! Iemand krijgt te horen dat hij COVID+ is. Heeft een gezin. Quarantaine voor heel het gezin, maar hoe toch huisgenoten best beschermen?</a:t>
            </a:r>
          </a:p>
          <a:p>
            <a:endParaRPr lang="nl-NL">
              <a:cs typeface="Calibri"/>
            </a:endParaRPr>
          </a:p>
          <a:p>
            <a:r>
              <a:rPr lang="nl-NL">
                <a:cs typeface="Calibri"/>
              </a:rPr>
              <a:t>Vb. Nepalees gezin, vader is positief en woont samen met 5 puber kinderen. Oudste broer aan de lijn: het is dag 5 van de quarantaine en het is 35°C. Hij begrijpt dat hij zijn vrienden niet mag zien. </a:t>
            </a:r>
          </a:p>
          <a:p>
            <a:endParaRPr lang="nl-NL">
              <a:cs typeface="Calibri"/>
            </a:endParaRPr>
          </a:p>
          <a:p>
            <a:r>
              <a:rPr lang="nl-NL">
                <a:cs typeface="Calibri"/>
              </a:rPr>
              <a:t>Bv. Asymptomatische alleenstaande 30er vraagt om tips bij start van quarantaine</a:t>
            </a:r>
          </a:p>
          <a:p>
            <a:endParaRPr lang="nl-NL">
              <a:cs typeface="Calibri"/>
            </a:endParaRPr>
          </a:p>
          <a:p>
            <a:endParaRPr lang="fr-BE">
              <a:cs typeface="Calibri"/>
            </a:endParaRPr>
          </a:p>
          <a:p>
            <a:r>
              <a:rPr lang="fr-BE" err="1">
                <a:cs typeface="Calibri"/>
              </a:rPr>
              <a:t>Kennis</a:t>
            </a:r>
            <a:r>
              <a:rPr lang="fr-BE">
                <a:cs typeface="Calibri"/>
              </a:rPr>
              <a:t> / </a:t>
            </a:r>
            <a:r>
              <a:rPr lang="fr-BE" err="1">
                <a:cs typeface="Calibri"/>
              </a:rPr>
              <a:t>motivatie</a:t>
            </a:r>
            <a:r>
              <a:rPr lang="fr-BE">
                <a:cs typeface="Calibri"/>
              </a:rPr>
              <a:t>: </a:t>
            </a:r>
            <a:r>
              <a:rPr lang="fr-BE" err="1">
                <a:cs typeface="Calibri"/>
              </a:rPr>
              <a:t>geen</a:t>
            </a:r>
            <a:r>
              <a:rPr lang="fr-BE">
                <a:cs typeface="Calibri"/>
              </a:rPr>
              <a:t> </a:t>
            </a:r>
            <a:r>
              <a:rPr lang="fr-BE" err="1">
                <a:cs typeface="Calibri"/>
              </a:rPr>
              <a:t>symptomen</a:t>
            </a:r>
            <a:r>
              <a:rPr lang="fr-BE">
                <a:cs typeface="Calibri"/>
              </a:rPr>
              <a:t> </a:t>
            </a:r>
            <a:r>
              <a:rPr lang="fr-BE" err="1">
                <a:cs typeface="Calibri"/>
              </a:rPr>
              <a:t>toch</a:t>
            </a:r>
            <a:r>
              <a:rPr lang="fr-BE">
                <a:cs typeface="Calibri"/>
              </a:rPr>
              <a:t> </a:t>
            </a:r>
            <a:r>
              <a:rPr lang="fr-BE" err="1">
                <a:cs typeface="Calibri"/>
              </a:rPr>
              <a:t>besmettelijk</a:t>
            </a:r>
            <a:r>
              <a:rPr lang="fr-BE">
                <a:cs typeface="Calibri"/>
              </a:rPr>
              <a:t> </a:t>
            </a:r>
          </a:p>
        </p:txBody>
      </p:sp>
      <p:sp>
        <p:nvSpPr>
          <p:cNvPr id="4" name="Slide Number Placeholder 3"/>
          <p:cNvSpPr>
            <a:spLocks noGrp="1"/>
          </p:cNvSpPr>
          <p:nvPr>
            <p:ph type="sldNum" sz="quarter" idx="5"/>
          </p:nvPr>
        </p:nvSpPr>
        <p:spPr/>
        <p:txBody>
          <a:bodyPr/>
          <a:lstStyle/>
          <a:p>
            <a:fld id="{48C1C1A9-EE90-4A27-A5E7-CF2D806E782D}" type="slidenum">
              <a:rPr lang="fr-BE" smtClean="0"/>
              <a:t>7</a:t>
            </a:fld>
            <a:endParaRPr lang="fr-BE"/>
          </a:p>
        </p:txBody>
      </p:sp>
    </p:spTree>
    <p:extLst>
      <p:ext uri="{BB962C8B-B14F-4D97-AF65-F5344CB8AC3E}">
        <p14:creationId xmlns:p14="http://schemas.microsoft.com/office/powerpoint/2010/main" val="117001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Het is belangrijk om ervoor te zorgen dat het veilig is om contact te maken met slachtoffers van huiselijk geweld wanneer de dader in het huis aanwezig is en dat ingrijpen kan leiden tot meer schade voor het slachtoffer of de persoon die tussenbeide komt.</a:t>
            </a:r>
          </a:p>
          <a:p>
            <a:r>
              <a:rPr lang="nl-NL">
                <a:cs typeface="Calibri"/>
              </a:rPr>
              <a:t>Begrijp dat nieuw misbruikgedrag gerelateerd kan zijn aan stress veroorzaakt door de COVID-19 en dat de dader dus ook ondersteuning nodig kan hebben.</a:t>
            </a:r>
          </a:p>
          <a:p>
            <a:r>
              <a:rPr lang="nl-NL">
                <a:cs typeface="Calibri"/>
              </a:rPr>
              <a:t>● Individuen die te maken hebben met huiselijk geweld kunnen het nuttig vinden om dit te doen:</a:t>
            </a:r>
          </a:p>
          <a:p>
            <a:r>
              <a:rPr lang="nl-NL">
                <a:cs typeface="Calibri"/>
              </a:rPr>
              <a:t>Steunende familieleden of vrienden te bereiken die praktisch kunnen helpen (bijv. voedsel, kinderopvang) en ook bij het omgaan met </a:t>
            </a:r>
            <a:r>
              <a:rPr lang="nl-NL" err="1">
                <a:cs typeface="Calibri"/>
              </a:rPr>
              <a:t>stress.o</a:t>
            </a:r>
            <a:r>
              <a:rPr lang="nl-NL">
                <a:cs typeface="Calibri"/>
              </a:rPr>
              <a:t> Een veiligheidsplan te ontwikkelen voor hun veiligheid en die van hun kinderen voor het geval het geweld erger </a:t>
            </a:r>
            <a:r>
              <a:rPr lang="nl-NL" err="1">
                <a:cs typeface="Calibri"/>
              </a:rPr>
              <a:t>wordt.Dit</a:t>
            </a:r>
            <a:r>
              <a:rPr lang="nl-NL">
                <a:cs typeface="Calibri"/>
              </a:rPr>
              <a:t> omvat het bijhouden van aantallen buren, vrienden en familie die u kunt bellen of waar u naartoe kunt gaan voor </a:t>
            </a:r>
            <a:r>
              <a:rPr lang="nl-NL" err="1">
                <a:cs typeface="Calibri"/>
              </a:rPr>
              <a:t>hulp;Hebben</a:t>
            </a:r>
            <a:r>
              <a:rPr lang="nl-NL">
                <a:cs typeface="Calibri"/>
              </a:rPr>
              <a:t> toegang tot belangrijke documenten, geld, een paar persoonlijke dingen om mee te nemen als u onmiddellijk moet vertrekken;</a:t>
            </a:r>
          </a:p>
          <a:p>
            <a:r>
              <a:rPr lang="nl-NL">
                <a:cs typeface="Calibri"/>
              </a:rPr>
              <a:t>Een veiligheidsplan te ontwikkelen voor hun veiligheid en die van hun kinderen voor het geval het geweld erger wordt. Dit omvat het bijhouden van aantallen buren, vrienden en familie die u kunt bellen of waar u naartoe kunt gaan voor hulp; Hebben toegang tot belangrijke documenten, geld, een paar persoonlijke dingen om mee te nemen als u onmiddellijk moet vertrekken; </a:t>
            </a:r>
          </a:p>
          <a:p>
            <a:r>
              <a:rPr lang="nl-NL">
                <a:cs typeface="Calibri"/>
              </a:rPr>
              <a:t>En plan hoe u het huis kunt verlaten en hulp kunt krijgen (bv. vervoer, bestemming).</a:t>
            </a:r>
          </a:p>
          <a:p>
            <a:r>
              <a:rPr lang="nl-NL">
                <a:cs typeface="Calibri"/>
              </a:rPr>
              <a:t>o Houd informatie bij over hotlines voor huiselijk geweld, maatschappelijk werkers, kinderbescherming of het dichtstbijzijnde politiebureau, en toegankelijke schuilplaatsen en ondersteuningsdiensten. Wees discreet zodat uw partner of familieleden deze informatie niet </a:t>
            </a:r>
            <a:r>
              <a:rPr lang="nl-NL" err="1">
                <a:cs typeface="Calibri"/>
              </a:rPr>
              <a:t>vinden.Vertaald</a:t>
            </a:r>
            <a:r>
              <a:rPr lang="nl-NL">
                <a:cs typeface="Calibri"/>
              </a:rPr>
              <a:t> met www.DeepL.com/Translator (gratis versie)</a:t>
            </a:r>
            <a:endParaRPr lang="fr-BE">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8</a:t>
            </a:fld>
            <a:endParaRPr lang="fr-BE"/>
          </a:p>
        </p:txBody>
      </p:sp>
    </p:spTree>
    <p:extLst>
      <p:ext uri="{BB962C8B-B14F-4D97-AF65-F5344CB8AC3E}">
        <p14:creationId xmlns:p14="http://schemas.microsoft.com/office/powerpoint/2010/main" val="263047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9</a:t>
            </a:fld>
            <a:endParaRPr lang="fr-BE"/>
          </a:p>
        </p:txBody>
      </p:sp>
    </p:spTree>
    <p:extLst>
      <p:ext uri="{BB962C8B-B14F-4D97-AF65-F5344CB8AC3E}">
        <p14:creationId xmlns:p14="http://schemas.microsoft.com/office/powerpoint/2010/main" val="278400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10</a:t>
            </a:fld>
            <a:endParaRPr lang="fr-BE"/>
          </a:p>
        </p:txBody>
      </p:sp>
    </p:spTree>
    <p:extLst>
      <p:ext uri="{BB962C8B-B14F-4D97-AF65-F5344CB8AC3E}">
        <p14:creationId xmlns:p14="http://schemas.microsoft.com/office/powerpoint/2010/main" val="351648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28C9-D386-4DC9-AD3F-744E4B49B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291A86CC-1737-4D3C-8ED6-EB8F8B873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ABBD2713-1E2F-4288-9267-6B03CAE7C999}"/>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B3FA3FD0-8437-455D-A6B6-F36426B1850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FC96E4EA-3117-4540-81A9-B974E72DB349}"/>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353571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EA9D-1BF9-4D34-96B9-69CD745AB4FE}"/>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E4623B1A-FFBB-4791-AC82-B009176029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55E94259-22A5-465C-B889-44B46D48FAC6}"/>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8B0A424D-DC82-40BD-B443-DBBACB33EE83}"/>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A341E8C-24E1-4608-A1D1-88127988512C}"/>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273718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259FA-DD20-4FA7-BD3B-8B5F52F659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1371DCCB-A2B3-437B-8EA7-0F8E3ED095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D79460FC-39F7-4D1A-B789-0DCFDAC86046}"/>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8E4EF784-0172-4492-A5DE-6E0193CD64D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8F7C365A-F4D4-435C-8459-CD93DAE51C1B}"/>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46692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BEA6-65AE-49D0-9EEF-0C1C6B00EB9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9FACD8CA-35FC-4C27-B13A-537E0705D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9B31AF3-DF71-430E-BFBB-14BF48407CA8}"/>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7AEEDF17-B2F9-46FF-BF35-B568FDA05F4A}"/>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DF656140-85C6-4E54-BEBD-9E58B4AA68D5}"/>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346694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A879-E3EA-474A-BF64-7E3E038A42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446596D7-274B-40DC-9C38-80B9226BA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5080CD-A3C3-4B28-A27A-A98F01B1CCC3}"/>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A26828C0-E34D-4DD6-8BA4-BC032BC5D96B}"/>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22E47808-0746-4E84-BE01-22D98E6A5E3E}"/>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9225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6D14-0F37-4F11-81DD-65B80D91B976}"/>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F92032B-AB3A-49DD-8DB8-ADCCDA408E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E89381C9-92ED-4119-8A47-70768371E1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4DDA2A1B-3F80-47FF-BCB5-895AB81D7147}"/>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6" name="Footer Placeholder 5">
            <a:extLst>
              <a:ext uri="{FF2B5EF4-FFF2-40B4-BE49-F238E27FC236}">
                <a16:creationId xmlns:a16="http://schemas.microsoft.com/office/drawing/2014/main" id="{7812D0CF-DD5C-4E41-8EF7-327DE74AFBC4}"/>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305FFDC1-AEE4-402F-95ED-DB42925CDFAC}"/>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408071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BA30-7B50-4D37-B442-11D2666A44B1}"/>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329CC7A2-DEA6-42AB-8787-6B3C55DAF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25BF10-BD58-4FBB-8E2D-E514BE5C63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6919420-F14C-4DA0-8432-D3CD71D45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E3E794-B188-45D5-9795-DB8C430123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204BA440-A631-4A09-A2F7-F9701BE318E6}"/>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8" name="Footer Placeholder 7">
            <a:extLst>
              <a:ext uri="{FF2B5EF4-FFF2-40B4-BE49-F238E27FC236}">
                <a16:creationId xmlns:a16="http://schemas.microsoft.com/office/drawing/2014/main" id="{6F2F911A-3722-43FB-A23C-3070E8D2A091}"/>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56E0419C-DAC9-48F5-9AA8-CD843352FE15}"/>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2115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39E7-28F3-4396-833C-F805A0621A99}"/>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6310FCA8-5FD0-420D-BCEA-EFD66073E785}"/>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4" name="Footer Placeholder 3">
            <a:extLst>
              <a:ext uri="{FF2B5EF4-FFF2-40B4-BE49-F238E27FC236}">
                <a16:creationId xmlns:a16="http://schemas.microsoft.com/office/drawing/2014/main" id="{C1AD5D22-AB97-4EF6-831D-DB34737BED75}"/>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7BD8AF87-D25F-4D5D-94EE-3410192F61F4}"/>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3802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D8225-481C-4302-B3D9-2FF394F33490}"/>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3" name="Footer Placeholder 2">
            <a:extLst>
              <a:ext uri="{FF2B5EF4-FFF2-40B4-BE49-F238E27FC236}">
                <a16:creationId xmlns:a16="http://schemas.microsoft.com/office/drawing/2014/main" id="{0E7C1A8C-F530-4D1F-9D1B-7E310E011B54}"/>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58C6008B-3793-4956-A0D9-D75F2F41C537}"/>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287550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DD29-2D51-454D-8196-287006D1C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35FBE77A-5C64-4448-A524-7659B5BD9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C93387C0-C3CD-489B-B584-0F6B6A957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F4C9E2-08B7-40EC-AD4F-4B3DF398DBE0}"/>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6" name="Footer Placeholder 5">
            <a:extLst>
              <a:ext uri="{FF2B5EF4-FFF2-40B4-BE49-F238E27FC236}">
                <a16:creationId xmlns:a16="http://schemas.microsoft.com/office/drawing/2014/main" id="{2D19BD7F-5357-4A6C-B4B3-6DBE0CA06913}"/>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DA73F67E-7503-4A35-9E3C-C2D4A7579D8D}"/>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68667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EAE0-3111-409E-8616-F48B20494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0D268EEF-FAD9-427B-A042-C16265964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0665511D-792D-4CD4-B8B6-7C948A175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8B66AB-A8E2-41C2-AAE0-B78F45D71F7D}"/>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6" name="Footer Placeholder 5">
            <a:extLst>
              <a:ext uri="{FF2B5EF4-FFF2-40B4-BE49-F238E27FC236}">
                <a16:creationId xmlns:a16="http://schemas.microsoft.com/office/drawing/2014/main" id="{F0905FDA-E6B2-44A0-91A5-D6A9BF445A91}"/>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B03ECDBC-F920-4750-8A16-3B8D5CB92EFE}"/>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20772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BC959-0951-44D8-BE6A-3E9431D31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F99C892A-9DE3-421D-99C5-808F8553B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377C307F-D016-4C06-85FF-575C3A7B0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7CF5CB27-688E-4B46-AE15-428365DF2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DEEE3CE-327E-46F4-8FCF-3C3210F55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FCC5E-A902-456F-BFD1-8D4F0024718F}" type="slidenum">
              <a:rPr lang="fr-BE" smtClean="0"/>
              <a:t>‹#›</a:t>
            </a:fld>
            <a:endParaRPr lang="fr-BE"/>
          </a:p>
        </p:txBody>
      </p:sp>
    </p:spTree>
    <p:extLst>
      <p:ext uri="{BB962C8B-B14F-4D97-AF65-F5344CB8AC3E}">
        <p14:creationId xmlns:p14="http://schemas.microsoft.com/office/powerpoint/2010/main" val="1673923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msf.org/women-and-girls-face-greater-dangers-during-covid-19-pandemi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www.zorgbedrijf.antwerpen.be/thuisdiensten/huishoudhulp-en-gezinszorg" TargetMode="External"/><Relationship Id="rId3" Type="http://schemas.openxmlformats.org/officeDocument/2006/relationships/image" Target="../media/image2.png"/><Relationship Id="rId7" Type="http://schemas.openxmlformats.org/officeDocument/2006/relationships/hyperlink" Target="mailto:dispatching@stad.antwerpen.b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antwerpen.be/corona_toolsorganisaties" TargetMode="External"/><Relationship Id="rId4" Type="http://schemas.openxmlformats.org/officeDocument/2006/relationships/hyperlink" Target="https://www.antwerpen.be/nl/overzicht/webpunten/nieuws/webpunten-aandacht-voor-de-veiligheid" TargetMode="External"/><Relationship Id="rId9" Type="http://schemas.openxmlformats.org/officeDocument/2006/relationships/hyperlink" Target="https://www.atlas-antwerpen.be/nl/nieuws/hoe-bescherm-ik-mezelf-en-anderen-tegen-het-coronavi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08CE64-E6C0-4451-9246-2E8F925737E7}"/>
              </a:ext>
            </a:extLst>
          </p:cNvPr>
          <p:cNvPicPr>
            <a:picLocks noGrp="1" noChangeAspect="1"/>
          </p:cNvPicPr>
          <p:nvPr>
            <p:ph idx="1"/>
          </p:nvPr>
        </p:nvPicPr>
        <p:blipFill rotWithShape="1">
          <a:blip r:embed="rId2"/>
          <a:srcRect l="22356" t="8775" r="23267" b="34721"/>
          <a:stretch/>
        </p:blipFill>
        <p:spPr>
          <a:xfrm>
            <a:off x="2600960" y="118428"/>
            <a:ext cx="6492240" cy="3794760"/>
          </a:xfrm>
          <a:prstGeom prst="rect">
            <a:avLst/>
          </a:prstGeom>
        </p:spPr>
      </p:pic>
      <p:sp>
        <p:nvSpPr>
          <p:cNvPr id="10" name="Rectangle 9">
            <a:extLst>
              <a:ext uri="{FF2B5EF4-FFF2-40B4-BE49-F238E27FC236}">
                <a16:creationId xmlns:a16="http://schemas.microsoft.com/office/drawing/2014/main" id="{0B7E5BFB-9371-498B-A037-82E58F5B5041}"/>
              </a:ext>
            </a:extLst>
          </p:cNvPr>
          <p:cNvSpPr/>
          <p:nvPr/>
        </p:nvSpPr>
        <p:spPr>
          <a:xfrm>
            <a:off x="508000" y="4889500"/>
            <a:ext cx="11176000" cy="13081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a:ln>
                <a:noFill/>
              </a:ln>
              <a:solidFill>
                <a:srgbClr val="EE0000"/>
              </a:solidFill>
              <a:effectLst/>
              <a:uLnTx/>
              <a:uFillTx/>
              <a:latin typeface="DINPro" panose="020B0504020101020102" pitchFamily="34" charset="0"/>
              <a:ea typeface="+mn-ea"/>
              <a:cs typeface="+mn-cs"/>
            </a:endParaRPr>
          </a:p>
        </p:txBody>
      </p:sp>
      <p:sp>
        <p:nvSpPr>
          <p:cNvPr id="2" name="Rectangle 1">
            <a:extLst>
              <a:ext uri="{FF2B5EF4-FFF2-40B4-BE49-F238E27FC236}">
                <a16:creationId xmlns:a16="http://schemas.microsoft.com/office/drawing/2014/main" id="{921105CB-04B4-4B71-8A97-6CBE7C4F440B}"/>
              </a:ext>
            </a:extLst>
          </p:cNvPr>
          <p:cNvSpPr/>
          <p:nvPr/>
        </p:nvSpPr>
        <p:spPr>
          <a:xfrm>
            <a:off x="203200" y="4088765"/>
            <a:ext cx="11480800" cy="1601470"/>
          </a:xfrm>
          <a:prstGeom prst="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6000">
                <a:latin typeface="DINPro-Black"/>
              </a:rPr>
              <a:t>Thuis</a:t>
            </a:r>
            <a:r>
              <a:rPr lang="en-US" sz="6000">
                <a:latin typeface="DINPro-Black"/>
              </a:rPr>
              <a:t>- en </a:t>
            </a:r>
            <a:r>
              <a:rPr lang="nl-BE" sz="6000">
                <a:latin typeface="DINPro-Black"/>
              </a:rPr>
              <a:t>zelfzorg</a:t>
            </a:r>
            <a:endParaRPr lang="fr-BE" sz="6000" b="0" i="0" u="none" strike="noStrike" kern="1200" cap="none" spc="0" normalizeH="0" baseline="0" noProof="0">
              <a:ln>
                <a:noFill/>
              </a:ln>
              <a:effectLst/>
              <a:uLnTx/>
              <a:uFillTx/>
              <a:latin typeface="DINPro-Black"/>
            </a:endParaRPr>
          </a:p>
        </p:txBody>
      </p:sp>
      <p:pic>
        <p:nvPicPr>
          <p:cNvPr id="5" name="Picture 4">
            <a:extLst>
              <a:ext uri="{FF2B5EF4-FFF2-40B4-BE49-F238E27FC236}">
                <a16:creationId xmlns:a16="http://schemas.microsoft.com/office/drawing/2014/main" id="{0936F337-43AA-41A5-A568-C9086D2BD6B0}"/>
              </a:ext>
            </a:extLst>
          </p:cNvPr>
          <p:cNvPicPr>
            <a:picLocks noChangeAspect="1"/>
          </p:cNvPicPr>
          <p:nvPr/>
        </p:nvPicPr>
        <p:blipFill rotWithShape="1">
          <a:blip r:embed="rId3"/>
          <a:srcRect l="63906" t="38704" r="6042" b="41852"/>
          <a:stretch/>
        </p:blipFill>
        <p:spPr>
          <a:xfrm>
            <a:off x="203200" y="5516698"/>
            <a:ext cx="3048000" cy="1109324"/>
          </a:xfrm>
          <a:prstGeom prst="rect">
            <a:avLst/>
          </a:prstGeom>
        </p:spPr>
      </p:pic>
    </p:spTree>
    <p:extLst>
      <p:ext uri="{BB962C8B-B14F-4D97-AF65-F5344CB8AC3E}">
        <p14:creationId xmlns:p14="http://schemas.microsoft.com/office/powerpoint/2010/main" val="300567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3"/>
          <a:srcRect l="63906" t="38704" r="6042" b="41852"/>
          <a:stretch/>
        </p:blipFill>
        <p:spPr>
          <a:xfrm>
            <a:off x="281549" y="5378974"/>
            <a:ext cx="3663950" cy="1333500"/>
          </a:xfrm>
          <a:prstGeom prst="rect">
            <a:avLst/>
          </a:prstGeom>
        </p:spPr>
      </p:pic>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1075036" y="1248032"/>
            <a:ext cx="10515601" cy="4654004"/>
          </a:xfrm>
        </p:spPr>
        <p:txBody>
          <a:bodyPr vert="horz" lIns="91440" tIns="45720" rIns="91440" bIns="45720" rtlCol="0" anchor="t">
            <a:normAutofit fontScale="70000" lnSpcReduction="20000"/>
          </a:bodyPr>
          <a:lstStyle/>
          <a:p>
            <a:pPr marL="0" indent="0">
              <a:buNone/>
            </a:pPr>
            <a:r>
              <a:rPr lang="fr-BE" sz="2400" err="1"/>
              <a:t>Volwassenen</a:t>
            </a:r>
            <a:r>
              <a:rPr lang="fr-BE" sz="2400"/>
              <a:t>: </a:t>
            </a:r>
          </a:p>
          <a:p>
            <a:r>
              <a:rPr lang="fr-BE" sz="2400" err="1"/>
              <a:t>Teleonthaal</a:t>
            </a:r>
            <a:r>
              <a:rPr lang="fr-BE" sz="2400"/>
              <a:t> 106</a:t>
            </a:r>
          </a:p>
          <a:p>
            <a:r>
              <a:rPr lang="fr-BE" sz="2400"/>
              <a:t>fitinjehoofd.be </a:t>
            </a:r>
          </a:p>
          <a:p>
            <a:r>
              <a:rPr lang="fr-BE" sz="2400"/>
              <a:t>1813 (</a:t>
            </a:r>
            <a:r>
              <a:rPr lang="fr-BE" sz="2400" err="1"/>
              <a:t>zelfmoordlijn</a:t>
            </a:r>
            <a:r>
              <a:rPr lang="fr-BE" sz="2400"/>
              <a:t>)</a:t>
            </a:r>
          </a:p>
          <a:p>
            <a:r>
              <a:rPr lang="fr-BE" sz="2400"/>
              <a:t>wijrouwenmee.be (na </a:t>
            </a:r>
            <a:r>
              <a:rPr lang="fr-BE" sz="2400" err="1"/>
              <a:t>overlijden</a:t>
            </a:r>
            <a:r>
              <a:rPr lang="fr-BE" sz="2400"/>
              <a:t> </a:t>
            </a:r>
            <a:r>
              <a:rPr lang="fr-BE" sz="2400" err="1"/>
              <a:t>covid</a:t>
            </a:r>
            <a:r>
              <a:rPr lang="fr-BE" sz="2400"/>
              <a:t>)</a:t>
            </a:r>
          </a:p>
          <a:p>
            <a:endParaRPr lang="fr-BE" sz="1600"/>
          </a:p>
          <a:p>
            <a:pPr marL="0" indent="0">
              <a:buNone/>
            </a:pPr>
            <a:r>
              <a:rPr lang="fr-BE" sz="2400" err="1"/>
              <a:t>Voor</a:t>
            </a:r>
            <a:r>
              <a:rPr lang="fr-BE" sz="2400"/>
              <a:t> </a:t>
            </a:r>
            <a:r>
              <a:rPr lang="fr-BE" sz="2400" err="1"/>
              <a:t>kinderen</a:t>
            </a:r>
            <a:r>
              <a:rPr lang="fr-BE" sz="2400"/>
              <a:t>/</a:t>
            </a:r>
            <a:r>
              <a:rPr lang="fr-BE" sz="2400" err="1"/>
              <a:t>jongeren</a:t>
            </a:r>
            <a:r>
              <a:rPr lang="fr-BE" sz="2400"/>
              <a:t>:</a:t>
            </a:r>
          </a:p>
          <a:p>
            <a:r>
              <a:rPr lang="fr-BE" sz="2400" err="1"/>
              <a:t>Awel</a:t>
            </a:r>
            <a:r>
              <a:rPr lang="fr-BE" sz="2400"/>
              <a:t> (102)</a:t>
            </a:r>
          </a:p>
          <a:p>
            <a:r>
              <a:rPr lang="fr-BE" sz="2400"/>
              <a:t>CLB</a:t>
            </a:r>
          </a:p>
          <a:p>
            <a:r>
              <a:rPr lang="fr-BE" sz="2400"/>
              <a:t>JAC</a:t>
            </a:r>
          </a:p>
          <a:p>
            <a:r>
              <a:rPr lang="fr-BE" sz="2400"/>
              <a:t>noknok.be </a:t>
            </a:r>
          </a:p>
          <a:p>
            <a:pPr marL="0" indent="0">
              <a:buNone/>
            </a:pPr>
            <a:endParaRPr lang="fr-BE" sz="1600"/>
          </a:p>
          <a:p>
            <a:pPr marL="0" indent="0">
              <a:buNone/>
            </a:pPr>
            <a:r>
              <a:rPr lang="fr-BE" sz="2400" err="1"/>
              <a:t>Vluchtelingen</a:t>
            </a:r>
            <a:r>
              <a:rPr lang="fr-BE" sz="2400"/>
              <a:t>: </a:t>
            </a:r>
          </a:p>
          <a:p>
            <a:pPr marL="0" indent="0">
              <a:buNone/>
            </a:pPr>
            <a:r>
              <a:rPr lang="fr-BE" sz="2400"/>
              <a:t>	</a:t>
            </a:r>
            <a:r>
              <a:rPr lang="fr-BE" sz="2400" err="1"/>
              <a:t>Solentra</a:t>
            </a:r>
            <a:r>
              <a:rPr lang="fr-BE" sz="2400"/>
              <a:t> </a:t>
            </a:r>
          </a:p>
          <a:p>
            <a:pPr marL="0" indent="0">
              <a:buNone/>
            </a:pPr>
            <a:r>
              <a:rPr lang="fr-BE" sz="2400"/>
              <a:t>	</a:t>
            </a:r>
            <a:r>
              <a:rPr lang="fr-BE" sz="2400" err="1"/>
              <a:t>Gams</a:t>
            </a:r>
            <a:r>
              <a:rPr lang="fr-BE" sz="2400"/>
              <a:t> </a:t>
            </a:r>
            <a:r>
              <a:rPr lang="fr-BE" sz="2400" err="1"/>
              <a:t>vzw</a:t>
            </a:r>
            <a:r>
              <a:rPr lang="fr-BE" sz="2400"/>
              <a:t> (GBV)</a:t>
            </a:r>
          </a:p>
          <a:p>
            <a:pPr marL="0" indent="0">
              <a:buNone/>
            </a:pPr>
            <a:endParaRPr lang="fr-BE" sz="240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a:xfrm>
            <a:off x="838200" y="365125"/>
            <a:ext cx="10515600" cy="1006475"/>
          </a:xfrm>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Bijstand mentale gezondheid</a:t>
            </a:r>
            <a:endParaRPr lang="nl-BE">
              <a:latin typeface="DINPro-Black" panose="020B0A04020101010102" pitchFamily="34" charset="0"/>
            </a:endParaRPr>
          </a:p>
        </p:txBody>
      </p:sp>
      <p:pic>
        <p:nvPicPr>
          <p:cNvPr id="4" name="Picture 3">
            <a:extLst>
              <a:ext uri="{FF2B5EF4-FFF2-40B4-BE49-F238E27FC236}">
                <a16:creationId xmlns:a16="http://schemas.microsoft.com/office/drawing/2014/main" id="{D189DE03-B6E2-4FB0-87DC-61CF8D5D56F4}"/>
              </a:ext>
            </a:extLst>
          </p:cNvPr>
          <p:cNvPicPr>
            <a:picLocks noChangeAspect="1"/>
          </p:cNvPicPr>
          <p:nvPr/>
        </p:nvPicPr>
        <p:blipFill rotWithShape="1">
          <a:blip r:embed="rId5"/>
          <a:srcRect l="50000" t="21616" r="25227" b="10910"/>
          <a:stretch/>
        </p:blipFill>
        <p:spPr>
          <a:xfrm>
            <a:off x="7022926" y="2254507"/>
            <a:ext cx="2205467" cy="3378972"/>
          </a:xfrm>
          <a:prstGeom prst="rect">
            <a:avLst/>
          </a:prstGeom>
        </p:spPr>
      </p:pic>
    </p:spTree>
    <p:extLst>
      <p:ext uri="{BB962C8B-B14F-4D97-AF65-F5344CB8AC3E}">
        <p14:creationId xmlns:p14="http://schemas.microsoft.com/office/powerpoint/2010/main" val="29665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2223822"/>
            <a:ext cx="10515600" cy="2946965"/>
          </a:xfrm>
        </p:spPr>
        <p:txBody>
          <a:bodyPr vert="horz" lIns="91440" tIns="45720" rIns="91440" bIns="45720" rtlCol="0" anchor="t">
            <a:normAutofit lnSpcReduction="10000"/>
          </a:bodyPr>
          <a:lstStyle/>
          <a:p>
            <a:pPr marL="0" indent="0" algn="ctr">
              <a:buNone/>
            </a:pPr>
            <a:r>
              <a:rPr lang="nl-BE" i="1">
                <a:latin typeface="DINPro"/>
              </a:rPr>
              <a:t>Hou rekening met de thuissituatie en geef concrete tips!</a:t>
            </a:r>
          </a:p>
          <a:p>
            <a:pPr marL="0" indent="0" algn="ctr">
              <a:buNone/>
            </a:pPr>
            <a:r>
              <a:rPr lang="nl-BE" i="1">
                <a:latin typeface="DINPro"/>
              </a:rPr>
              <a:t>Heb oog voor het psychosociaal welzijn</a:t>
            </a:r>
          </a:p>
          <a:p>
            <a:pPr marL="0" indent="0" algn="ctr">
              <a:buNone/>
            </a:pPr>
            <a:r>
              <a:rPr lang="nl-BE" i="1">
                <a:latin typeface="DINPro"/>
              </a:rPr>
              <a:t>Aandacht voor zelfzorg</a:t>
            </a:r>
          </a:p>
          <a:p>
            <a:pPr marL="0" indent="0" algn="ctr">
              <a:buNone/>
            </a:pPr>
            <a:r>
              <a:rPr lang="nl-BE" i="1">
                <a:latin typeface="DINPro"/>
              </a:rPr>
              <a:t>Wees alert voor huishoudelijk geweld !</a:t>
            </a:r>
          </a:p>
          <a:p>
            <a:pPr marL="0" indent="0" algn="ctr">
              <a:buNone/>
            </a:pPr>
            <a:endParaRPr lang="fr-BE" i="1">
              <a:latin typeface="DINPro" panose="020B0504020101020102" pitchFamily="34" charset="0"/>
            </a:endParaRPr>
          </a:p>
          <a:p>
            <a:pPr marL="0" indent="0" algn="ctr">
              <a:buNone/>
            </a:pPr>
            <a:r>
              <a:rPr lang="fr-BE" i="1">
                <a:latin typeface="DINPro"/>
              </a:rPr>
              <a:t>INFORMEER EN SENSIBILISEER</a:t>
            </a:r>
          </a:p>
          <a:p>
            <a:pPr marL="0" indent="0">
              <a:buNone/>
            </a:pPr>
            <a:endParaRPr lang="fr-BE" sz="2400">
              <a:latin typeface="DINPro" panose="020B0504020101020102" pitchFamily="34" charset="0"/>
            </a:endParaRPr>
          </a:p>
          <a:p>
            <a:pPr marL="0" indent="0">
              <a:buNone/>
            </a:pPr>
            <a:endParaRPr lang="fr-BE" sz="240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kernboodschap</a:t>
            </a:r>
            <a:endParaRPr lang="nl-BE">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spTree>
    <p:extLst>
      <p:ext uri="{BB962C8B-B14F-4D97-AF65-F5344CB8AC3E}">
        <p14:creationId xmlns:p14="http://schemas.microsoft.com/office/powerpoint/2010/main" val="295269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906812"/>
            <a:ext cx="10119611" cy="3472162"/>
          </a:xfrm>
        </p:spPr>
        <p:txBody>
          <a:bodyPr vert="horz" lIns="91440" tIns="45720" rIns="91440" bIns="45720" rtlCol="0" anchor="t">
            <a:normAutofit/>
          </a:bodyPr>
          <a:lstStyle/>
          <a:p>
            <a:pPr marL="0" indent="0">
              <a:buNone/>
            </a:pPr>
            <a:r>
              <a:rPr lang="fr-BE" sz="2000" i="1">
                <a:latin typeface="DINPro" panose="020B0504020101020102" pitchFamily="34" charset="0"/>
              </a:rPr>
              <a:t>1. PACK Home, Information and </a:t>
            </a:r>
            <a:r>
              <a:rPr lang="fr-BE" sz="2000" i="1" err="1">
                <a:latin typeface="DINPro" panose="020B0504020101020102" pitchFamily="34" charset="0"/>
              </a:rPr>
              <a:t>advice</a:t>
            </a:r>
            <a:r>
              <a:rPr lang="fr-BE" sz="2000" i="1">
                <a:latin typeface="DINPro" panose="020B0504020101020102" pitchFamily="34" charset="0"/>
              </a:rPr>
              <a:t> for the home: Be coronavirus </a:t>
            </a:r>
            <a:r>
              <a:rPr lang="fr-BE" sz="2000" i="1" err="1">
                <a:latin typeface="DINPro" panose="020B0504020101020102" pitchFamily="34" charset="0"/>
              </a:rPr>
              <a:t>safe</a:t>
            </a:r>
            <a:r>
              <a:rPr lang="fr-BE" sz="2000" i="1">
                <a:latin typeface="DINPro" panose="020B0504020101020102" pitchFamily="34" charset="0"/>
              </a:rPr>
              <a:t>, Western Cape </a:t>
            </a:r>
            <a:r>
              <a:rPr lang="fr-BE" sz="2000" i="1" err="1">
                <a:latin typeface="DINPro" panose="020B0504020101020102" pitchFamily="34" charset="0"/>
              </a:rPr>
              <a:t>Government</a:t>
            </a:r>
            <a:endParaRPr lang="fr-BE" sz="2000" i="1">
              <a:latin typeface="DINPro" panose="020B0504020101020102" pitchFamily="34" charset="0"/>
            </a:endParaRPr>
          </a:p>
          <a:p>
            <a:pPr marL="0" indent="0">
              <a:buNone/>
            </a:pPr>
            <a:r>
              <a:rPr lang="fr-BE" sz="2000" i="1">
                <a:latin typeface="DINPro" panose="020B0504020101020102" pitchFamily="34" charset="0"/>
              </a:rPr>
              <a:t>2. Home-</a:t>
            </a:r>
            <a:r>
              <a:rPr lang="fr-BE" sz="2000" i="1" err="1">
                <a:latin typeface="DINPro" panose="020B0504020101020102" pitchFamily="34" charset="0"/>
              </a:rPr>
              <a:t>Based</a:t>
            </a:r>
            <a:r>
              <a:rPr lang="fr-BE" sz="2000" i="1">
                <a:latin typeface="DINPro" panose="020B0504020101020102" pitchFamily="34" charset="0"/>
              </a:rPr>
              <a:t> Care Reference Guide for COVID-19. </a:t>
            </a:r>
            <a:r>
              <a:rPr lang="fr-BE" sz="2000" i="1" err="1">
                <a:latin typeface="DINPro" panose="020B0504020101020102" pitchFamily="34" charset="0"/>
              </a:rPr>
              <a:t>Coregroup</a:t>
            </a:r>
            <a:r>
              <a:rPr lang="fr-BE" sz="2000" i="1">
                <a:latin typeface="DINPro" panose="020B0504020101020102" pitchFamily="34" charset="0"/>
              </a:rPr>
              <a:t>, 8 </a:t>
            </a:r>
            <a:r>
              <a:rPr lang="fr-BE" sz="2000" i="1" err="1">
                <a:latin typeface="DINPro" panose="020B0504020101020102" pitchFamily="34" charset="0"/>
              </a:rPr>
              <a:t>june</a:t>
            </a:r>
            <a:r>
              <a:rPr lang="fr-BE" sz="2000" i="1">
                <a:latin typeface="DINPro" panose="020B0504020101020102" pitchFamily="34" charset="0"/>
              </a:rPr>
              <a:t> 2020</a:t>
            </a:r>
          </a:p>
          <a:p>
            <a:pPr marL="0" indent="0">
              <a:buNone/>
            </a:pPr>
            <a:r>
              <a:rPr lang="fr-BE" sz="2000" i="1">
                <a:latin typeface="DINPro" panose="020B0504020101020102" pitchFamily="34" charset="0"/>
              </a:rPr>
              <a:t>3. </a:t>
            </a:r>
            <a:r>
              <a:rPr lang="fr-BE" sz="2000" i="1" err="1">
                <a:latin typeface="DINPro" panose="020B0504020101020102" pitchFamily="34" charset="0"/>
              </a:rPr>
              <a:t>Women</a:t>
            </a:r>
            <a:r>
              <a:rPr lang="fr-BE" sz="2000" i="1">
                <a:latin typeface="DINPro" panose="020B0504020101020102" pitchFamily="34" charset="0"/>
              </a:rPr>
              <a:t> and girls face </a:t>
            </a:r>
            <a:r>
              <a:rPr lang="fr-BE" sz="2000" i="1" err="1">
                <a:latin typeface="DINPro" panose="020B0504020101020102" pitchFamily="34" charset="0"/>
              </a:rPr>
              <a:t>greater</a:t>
            </a:r>
            <a:r>
              <a:rPr lang="fr-BE" sz="2000" i="1">
                <a:latin typeface="DINPro" panose="020B0504020101020102" pitchFamily="34" charset="0"/>
              </a:rPr>
              <a:t> dangers </a:t>
            </a:r>
            <a:r>
              <a:rPr lang="fr-BE" sz="2000" i="1" err="1">
                <a:latin typeface="DINPro" panose="020B0504020101020102" pitchFamily="34" charset="0"/>
              </a:rPr>
              <a:t>during</a:t>
            </a:r>
            <a:r>
              <a:rPr lang="fr-BE" sz="2000" i="1">
                <a:latin typeface="DINPro" panose="020B0504020101020102" pitchFamily="34" charset="0"/>
              </a:rPr>
              <a:t> COVID-19 </a:t>
            </a:r>
            <a:r>
              <a:rPr lang="fr-BE" sz="2000" i="1" err="1">
                <a:latin typeface="DINPro" panose="020B0504020101020102" pitchFamily="34" charset="0"/>
              </a:rPr>
              <a:t>pandemic</a:t>
            </a:r>
            <a:r>
              <a:rPr lang="fr-BE" sz="2000" i="1">
                <a:latin typeface="DINPro" panose="020B0504020101020102" pitchFamily="34" charset="0"/>
              </a:rPr>
              <a:t>, MSF,  2 </a:t>
            </a:r>
            <a:r>
              <a:rPr lang="fr-BE" sz="2000" i="1" err="1">
                <a:latin typeface="DINPro" panose="020B0504020101020102" pitchFamily="34" charset="0"/>
              </a:rPr>
              <a:t>july</a:t>
            </a:r>
            <a:r>
              <a:rPr lang="fr-BE" sz="2000" i="1">
                <a:latin typeface="DINPro" panose="020B0504020101020102" pitchFamily="34" charset="0"/>
              </a:rPr>
              <a:t> 2020; </a:t>
            </a:r>
            <a:r>
              <a:rPr lang="fr-BE" sz="2000" i="1">
                <a:latin typeface="DINPro" panose="020B0504020101020102" pitchFamily="34" charset="0"/>
                <a:hlinkClick r:id="rId3"/>
              </a:rPr>
              <a:t>https://www.msf.org/women-and-girls-face-greater-dangers-during-covid-19-pandemic</a:t>
            </a:r>
            <a:r>
              <a:rPr lang="fr-BE" sz="2000" i="1">
                <a:latin typeface="DINPro" panose="020B0504020101020102" pitchFamily="34" charset="0"/>
              </a:rPr>
              <a:t> </a:t>
            </a:r>
          </a:p>
          <a:p>
            <a:pPr marL="0" indent="0">
              <a:buNone/>
            </a:pPr>
            <a:r>
              <a:rPr lang="fr-BE" sz="2000" i="1">
                <a:latin typeface="DINPro" panose="020B0504020101020102" pitchFamily="34" charset="0"/>
              </a:rPr>
              <a:t>4. MSF </a:t>
            </a:r>
            <a:r>
              <a:rPr lang="fr-BE" sz="2000" i="1" err="1">
                <a:latin typeface="DINPro" panose="020B0504020101020102" pitchFamily="34" charset="0"/>
              </a:rPr>
              <a:t>Sherlog</a:t>
            </a:r>
            <a:endParaRPr lang="fr-BE" sz="2000" i="1">
              <a:latin typeface="DINPro" panose="020B0504020101020102" pitchFamily="34" charset="0"/>
            </a:endParaRPr>
          </a:p>
          <a:p>
            <a:pPr marL="0" indent="0">
              <a:buNone/>
            </a:pPr>
            <a:endParaRPr lang="fr-BE" sz="2400">
              <a:latin typeface="DINPro" panose="020B0504020101020102" pitchFamily="34" charset="0"/>
            </a:endParaRPr>
          </a:p>
          <a:p>
            <a:pPr marL="0" indent="0">
              <a:buNone/>
            </a:pPr>
            <a:endParaRPr lang="fr-BE" sz="240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Referenties</a:t>
            </a:r>
            <a:endParaRPr lang="nl-BE">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5"/>
          <a:srcRect l="63906" t="38704" r="6042" b="41852"/>
          <a:stretch/>
        </p:blipFill>
        <p:spPr>
          <a:xfrm>
            <a:off x="232122" y="5378974"/>
            <a:ext cx="3663950" cy="1333500"/>
          </a:xfrm>
          <a:prstGeom prst="rect">
            <a:avLst/>
          </a:prstGeom>
        </p:spPr>
      </p:pic>
    </p:spTree>
    <p:extLst>
      <p:ext uri="{BB962C8B-B14F-4D97-AF65-F5344CB8AC3E}">
        <p14:creationId xmlns:p14="http://schemas.microsoft.com/office/powerpoint/2010/main" val="425247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906812"/>
            <a:ext cx="10659256" cy="3909372"/>
          </a:xfrm>
        </p:spPr>
        <p:txBody>
          <a:bodyPr vert="horz" lIns="91440" tIns="45720" rIns="91440" bIns="45720" rtlCol="0" anchor="t">
            <a:normAutofit/>
          </a:bodyPr>
          <a:lstStyle/>
          <a:p>
            <a:pPr marL="0" indent="0">
              <a:buNone/>
            </a:pPr>
            <a:r>
              <a:rPr lang="fr-BE" sz="2400">
                <a:latin typeface="DINPro"/>
              </a:rPr>
              <a:t>WHO: </a:t>
            </a:r>
            <a:r>
              <a:rPr lang="fr-BE" sz="2400" b="1">
                <a:latin typeface="DINPro"/>
              </a:rPr>
              <a:t>el</a:t>
            </a:r>
            <a:r>
              <a:rPr lang="nl-NL" sz="2400" b="1" err="1">
                <a:latin typeface="DINPro"/>
              </a:rPr>
              <a:t>ke</a:t>
            </a:r>
            <a:r>
              <a:rPr lang="nl-NL" sz="2400" b="1">
                <a:latin typeface="DINPro"/>
              </a:rPr>
              <a:t> vorm van hulp aan een (zieke) persoon in huis door familie, vrienden en leden van de lokale gemeenschap, met het advies en de steun van een gezondheidswerker.</a:t>
            </a:r>
            <a:endParaRPr lang="en-US">
              <a:latin typeface="Calibri" panose="020F0502020204030204"/>
              <a:cs typeface="Calibri" panose="020F0502020204030204"/>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Wat is home based care</a:t>
            </a:r>
            <a:endParaRPr lang="nl-BE">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spTree>
    <p:extLst>
      <p:ext uri="{BB962C8B-B14F-4D97-AF65-F5344CB8AC3E}">
        <p14:creationId xmlns:p14="http://schemas.microsoft.com/office/powerpoint/2010/main" val="407714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3"/>
          <a:srcRect l="63906" t="38704" r="6042" b="41852"/>
          <a:stretch/>
        </p:blipFill>
        <p:spPr>
          <a:xfrm>
            <a:off x="232122" y="5378974"/>
            <a:ext cx="3663950" cy="1333500"/>
          </a:xfrm>
          <a:prstGeom prst="rect">
            <a:avLst/>
          </a:prstGeom>
        </p:spPr>
      </p:pic>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1036194" y="1581666"/>
            <a:ext cx="10119611" cy="4129586"/>
          </a:xfrm>
        </p:spPr>
        <p:txBody>
          <a:bodyPr vert="horz" lIns="91440" tIns="45720" rIns="91440" bIns="45720" rtlCol="0" anchor="t">
            <a:normAutofit fontScale="85000" lnSpcReduction="20000"/>
          </a:bodyPr>
          <a:lstStyle/>
          <a:p>
            <a:pPr marL="0" indent="0">
              <a:lnSpc>
                <a:spcPct val="110000"/>
              </a:lnSpc>
              <a:buNone/>
            </a:pPr>
            <a:r>
              <a:rPr lang="fr-BE" sz="2400"/>
              <a:t>TIPS:</a:t>
            </a:r>
          </a:p>
          <a:p>
            <a:pPr>
              <a:lnSpc>
                <a:spcPct val="110000"/>
              </a:lnSpc>
            </a:pPr>
            <a:r>
              <a:rPr lang="nl-BE" sz="2400"/>
              <a:t>Blijf thuis!</a:t>
            </a:r>
            <a:endParaRPr lang="nl-BE" sz="2400">
              <a:cs typeface="Calibri"/>
            </a:endParaRPr>
          </a:p>
          <a:p>
            <a:pPr>
              <a:lnSpc>
                <a:spcPct val="110000"/>
              </a:lnSpc>
            </a:pPr>
            <a:r>
              <a:rPr lang="nl-BE" sz="2400"/>
              <a:t>Slaapkamer van de anderen scheiden en afsluiten</a:t>
            </a:r>
            <a:endParaRPr lang="nl-BE" sz="2400">
              <a:cs typeface="Calibri"/>
            </a:endParaRPr>
          </a:p>
          <a:p>
            <a:pPr>
              <a:lnSpc>
                <a:spcPct val="110000"/>
              </a:lnSpc>
            </a:pPr>
            <a:r>
              <a:rPr lang="nl-BE" sz="2400"/>
              <a:t>1 persoon verantwoordelijk voor voeding en andere taken </a:t>
            </a:r>
            <a:endParaRPr lang="nl-BE" sz="2400">
              <a:cs typeface="Calibri"/>
            </a:endParaRPr>
          </a:p>
          <a:p>
            <a:pPr>
              <a:lnSpc>
                <a:spcPct val="110000"/>
              </a:lnSpc>
            </a:pPr>
            <a:r>
              <a:rPr lang="nl-BE" sz="2400"/>
              <a:t>Dezelfde ruimte: masker + afstand 1,5m</a:t>
            </a:r>
            <a:endParaRPr lang="nl-BE" sz="2400">
              <a:cs typeface="Calibri"/>
            </a:endParaRPr>
          </a:p>
          <a:p>
            <a:pPr>
              <a:lnSpc>
                <a:spcPct val="110000"/>
              </a:lnSpc>
            </a:pPr>
            <a:r>
              <a:rPr lang="nl-BE" sz="2400"/>
              <a:t>Verluchting</a:t>
            </a:r>
            <a:endParaRPr lang="nl-BE" sz="2400">
              <a:cs typeface="Calibri"/>
            </a:endParaRPr>
          </a:p>
          <a:p>
            <a:pPr>
              <a:lnSpc>
                <a:spcPct val="110000"/>
              </a:lnSpc>
            </a:pPr>
            <a:r>
              <a:rPr lang="nl-BE" sz="2400"/>
              <a:t>Geen bezoek</a:t>
            </a:r>
            <a:endParaRPr lang="nl-BE" sz="2400">
              <a:cs typeface="Calibri"/>
            </a:endParaRPr>
          </a:p>
          <a:p>
            <a:pPr>
              <a:lnSpc>
                <a:spcPct val="110000"/>
              </a:lnSpc>
            </a:pPr>
            <a:r>
              <a:rPr lang="nl-BE" sz="2400"/>
              <a:t>Eigen handdoek/ eetgerei / ev. toilet</a:t>
            </a:r>
            <a:endParaRPr lang="nl-BE" sz="2400">
              <a:cs typeface="Calibri"/>
            </a:endParaRPr>
          </a:p>
          <a:p>
            <a:pPr>
              <a:lnSpc>
                <a:spcPct val="110000"/>
              </a:lnSpc>
            </a:pPr>
            <a:r>
              <a:rPr lang="nl-BE" sz="2400"/>
              <a:t>Huis proper houden</a:t>
            </a:r>
            <a:endParaRPr lang="nl-BE" sz="2400">
              <a:cs typeface="Calibri"/>
            </a:endParaRPr>
          </a:p>
          <a:p>
            <a:pPr>
              <a:lnSpc>
                <a:spcPct val="110000"/>
              </a:lnSpc>
            </a:pPr>
            <a:r>
              <a:rPr lang="nl-BE" sz="2400"/>
              <a:t>Contactpunten ontsmetten</a:t>
            </a:r>
            <a:endParaRPr lang="fr-BE" sz="2400">
              <a:cs typeface="Calibri" panose="020F0502020204030204"/>
            </a:endParaRPr>
          </a:p>
          <a:p>
            <a:pPr marL="0" indent="0">
              <a:buNone/>
            </a:pPr>
            <a:endParaRPr lang="fr-BE" sz="240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Bescherming in huis</a:t>
            </a:r>
            <a:endParaRPr lang="nl-BE">
              <a:latin typeface="DINPro-Black" panose="020B0A04020101010102" pitchFamily="34" charset="0"/>
            </a:endParaRPr>
          </a:p>
        </p:txBody>
      </p:sp>
      <p:pic>
        <p:nvPicPr>
          <p:cNvPr id="13" name="Picture 12">
            <a:extLst>
              <a:ext uri="{FF2B5EF4-FFF2-40B4-BE49-F238E27FC236}">
                <a16:creationId xmlns:a16="http://schemas.microsoft.com/office/drawing/2014/main" id="{2A5D60CE-D955-4D19-BF3A-5CDCBDDB6373}"/>
              </a:ext>
            </a:extLst>
          </p:cNvPr>
          <p:cNvPicPr>
            <a:picLocks noChangeAspect="1"/>
          </p:cNvPicPr>
          <p:nvPr/>
        </p:nvPicPr>
        <p:blipFill rotWithShape="1">
          <a:blip r:embed="rId5"/>
          <a:srcRect l="13278" t="24653" r="64505" b="14121"/>
          <a:stretch/>
        </p:blipFill>
        <p:spPr>
          <a:xfrm>
            <a:off x="9252786" y="2973468"/>
            <a:ext cx="2270346" cy="3519407"/>
          </a:xfrm>
          <a:prstGeom prst="rect">
            <a:avLst/>
          </a:prstGeom>
        </p:spPr>
      </p:pic>
      <p:pic>
        <p:nvPicPr>
          <p:cNvPr id="14" name="Picture 13">
            <a:extLst>
              <a:ext uri="{FF2B5EF4-FFF2-40B4-BE49-F238E27FC236}">
                <a16:creationId xmlns:a16="http://schemas.microsoft.com/office/drawing/2014/main" id="{A02051A1-178F-43FD-8894-63A80B87CFB2}"/>
              </a:ext>
            </a:extLst>
          </p:cNvPr>
          <p:cNvPicPr>
            <a:picLocks noChangeAspect="1"/>
          </p:cNvPicPr>
          <p:nvPr/>
        </p:nvPicPr>
        <p:blipFill rotWithShape="1">
          <a:blip r:embed="rId6"/>
          <a:srcRect l="11568" t="33852" r="65551" b="16721"/>
          <a:stretch/>
        </p:blipFill>
        <p:spPr>
          <a:xfrm>
            <a:off x="6406880" y="3953831"/>
            <a:ext cx="2270346" cy="2758644"/>
          </a:xfrm>
          <a:prstGeom prst="rect">
            <a:avLst/>
          </a:prstGeom>
        </p:spPr>
      </p:pic>
    </p:spTree>
    <p:extLst>
      <p:ext uri="{BB962C8B-B14F-4D97-AF65-F5344CB8AC3E}">
        <p14:creationId xmlns:p14="http://schemas.microsoft.com/office/powerpoint/2010/main" val="27972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971948" y="1607159"/>
            <a:ext cx="10119611" cy="3691348"/>
          </a:xfrm>
        </p:spPr>
        <p:txBody>
          <a:bodyPr vert="horz" lIns="91440" tIns="45720" rIns="91440" bIns="45720" rtlCol="0" anchor="t">
            <a:normAutofit/>
          </a:bodyPr>
          <a:lstStyle/>
          <a:p>
            <a:pPr marL="0" indent="0">
              <a:buNone/>
            </a:pPr>
            <a:r>
              <a:rPr lang="fr-BE" sz="2400"/>
              <a:t>TIPS:</a:t>
            </a:r>
          </a:p>
          <a:p>
            <a:r>
              <a:rPr lang="nl-BE" sz="2400">
                <a:cs typeface="Calibri"/>
              </a:rPr>
              <a:t>Zorg voor vaste routines (slaap- en eetritme,..)</a:t>
            </a:r>
            <a:endParaRPr lang="nl-BE" sz="2400"/>
          </a:p>
          <a:p>
            <a:r>
              <a:rPr lang="nl-BE" sz="2400"/>
              <a:t>Blijf verbonden met elkaar (via sociale media, telefoon,…)</a:t>
            </a:r>
            <a:endParaRPr lang="nl-BE" sz="2400">
              <a:cs typeface="Calibri"/>
            </a:endParaRPr>
          </a:p>
          <a:p>
            <a:r>
              <a:rPr lang="nl-BE" sz="2400"/>
              <a:t>Blijf bezig (bv. lezen, tuinieren, puzzelen, films,…)</a:t>
            </a:r>
            <a:endParaRPr lang="nl-BE" sz="2400">
              <a:cs typeface="Calibri"/>
            </a:endParaRPr>
          </a:p>
          <a:p>
            <a:r>
              <a:rPr lang="nl-BE" sz="2400">
                <a:cs typeface="Calibri"/>
              </a:rPr>
              <a:t>Zoek naar objectieve informatie (maar niet teveel) </a:t>
            </a:r>
            <a:endParaRPr lang="nl-BE" sz="2400"/>
          </a:p>
          <a:p>
            <a:r>
              <a:rPr lang="nl-BE" sz="2400"/>
              <a:t>Probeer relaxatie oefeningen (zie voorbeelden in </a:t>
            </a:r>
            <a:r>
              <a:rPr lang="nl-BE" sz="2400" err="1"/>
              <a:t>doc</a:t>
            </a:r>
            <a:r>
              <a:rPr lang="nl-BE" sz="2400"/>
              <a:t>)</a:t>
            </a:r>
            <a:endParaRPr lang="nl-BE" sz="2400">
              <a:cs typeface="Calibri"/>
            </a:endParaRPr>
          </a:p>
          <a:p>
            <a:r>
              <a:rPr lang="nl-BE" sz="2400"/>
              <a:t>Vermijd alcohol of andere drugs</a:t>
            </a:r>
            <a:endParaRPr lang="nl-BE" sz="2400">
              <a:cs typeface="Calibri"/>
            </a:endParaRPr>
          </a:p>
          <a:p>
            <a:r>
              <a:rPr lang="nl-BE" sz="2400"/>
              <a:t>Vraag hulp indien nodig (106)</a:t>
            </a:r>
            <a:endParaRPr lang="nl-BE" sz="2400">
              <a:cs typeface="Calibri"/>
            </a:endParaRPr>
          </a:p>
          <a:p>
            <a:endParaRPr lang="nl-BE" sz="2400">
              <a:latin typeface="Calibri" panose="020F0502020204030204"/>
              <a:cs typeface="Calibri"/>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Psychosociaal welzijn</a:t>
            </a:r>
            <a:endParaRPr lang="nl-BE" sz="360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pic>
        <p:nvPicPr>
          <p:cNvPr id="4" name="Picture 3">
            <a:extLst>
              <a:ext uri="{FF2B5EF4-FFF2-40B4-BE49-F238E27FC236}">
                <a16:creationId xmlns:a16="http://schemas.microsoft.com/office/drawing/2014/main" id="{C0DA3955-19BE-486D-8520-8723FE7D93AB}"/>
              </a:ext>
            </a:extLst>
          </p:cNvPr>
          <p:cNvPicPr>
            <a:picLocks noChangeAspect="1"/>
          </p:cNvPicPr>
          <p:nvPr/>
        </p:nvPicPr>
        <p:blipFill rotWithShape="1">
          <a:blip r:embed="rId5"/>
          <a:srcRect l="5821" t="33086" r="24483" b="18518"/>
          <a:stretch/>
        </p:blipFill>
        <p:spPr>
          <a:xfrm>
            <a:off x="6969211" y="4907853"/>
            <a:ext cx="5222730" cy="1949787"/>
          </a:xfrm>
          <a:prstGeom prst="rect">
            <a:avLst/>
          </a:prstGeom>
        </p:spPr>
      </p:pic>
      <p:sp>
        <p:nvSpPr>
          <p:cNvPr id="7" name="TextBox 6">
            <a:extLst>
              <a:ext uri="{FF2B5EF4-FFF2-40B4-BE49-F238E27FC236}">
                <a16:creationId xmlns:a16="http://schemas.microsoft.com/office/drawing/2014/main" id="{6146AFB3-02DC-4375-BE70-76FA3AB4BE1D}"/>
              </a:ext>
            </a:extLst>
          </p:cNvPr>
          <p:cNvSpPr txBox="1"/>
          <p:nvPr/>
        </p:nvSpPr>
        <p:spPr>
          <a:xfrm>
            <a:off x="8948679" y="2086081"/>
            <a:ext cx="3005137" cy="1200329"/>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nl-NL" sz="2000"/>
              <a:t>Heb aandacht voor het </a:t>
            </a:r>
            <a:r>
              <a:rPr lang="nl-NL" sz="2000" b="1"/>
              <a:t>mentaal welzijn</a:t>
            </a:r>
            <a:r>
              <a:rPr lang="nl-NL" sz="2000"/>
              <a:t> -&gt; verwijs naar hulpverlening indien nodig </a:t>
            </a:r>
            <a:endParaRPr lang="nl-NL" sz="2000">
              <a:ea typeface="+mn-lt"/>
              <a:cs typeface="+mn-lt"/>
            </a:endParaRPr>
          </a:p>
        </p:txBody>
      </p:sp>
    </p:spTree>
    <p:extLst>
      <p:ext uri="{BB962C8B-B14F-4D97-AF65-F5344CB8AC3E}">
        <p14:creationId xmlns:p14="http://schemas.microsoft.com/office/powerpoint/2010/main" val="323410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3"/>
          <a:srcRect l="63906" t="38704" r="6042" b="41852"/>
          <a:stretch/>
        </p:blipFill>
        <p:spPr>
          <a:xfrm>
            <a:off x="232122" y="5378974"/>
            <a:ext cx="3663950" cy="1333500"/>
          </a:xfrm>
          <a:prstGeom prst="rect">
            <a:avLst/>
          </a:prstGeom>
        </p:spPr>
      </p:pic>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1049312" y="1319134"/>
            <a:ext cx="10628026" cy="4661941"/>
          </a:xfrm>
        </p:spPr>
        <p:txBody>
          <a:bodyPr vert="horz" lIns="91440" tIns="45720" rIns="91440" bIns="45720" rtlCol="0" anchor="t">
            <a:normAutofit/>
          </a:bodyPr>
          <a:lstStyle/>
          <a:p>
            <a:pPr marL="0" indent="0">
              <a:buNone/>
            </a:pPr>
            <a:r>
              <a:rPr lang="nl-NL" sz="2400">
                <a:latin typeface="DINPro"/>
              </a:rPr>
              <a:t>TIPS:</a:t>
            </a:r>
          </a:p>
          <a:p>
            <a:r>
              <a:rPr lang="nl-NL" sz="2400">
                <a:latin typeface="DINPro"/>
              </a:rPr>
              <a:t>Rust nemen</a:t>
            </a:r>
          </a:p>
          <a:p>
            <a:r>
              <a:rPr lang="nl-NL" sz="2400">
                <a:latin typeface="DINPro"/>
              </a:rPr>
              <a:t>Probeer niet te roken</a:t>
            </a:r>
          </a:p>
          <a:p>
            <a:r>
              <a:rPr lang="nl-NL" sz="2400">
                <a:latin typeface="DINPro"/>
              </a:rPr>
              <a:t>Drink voldoende water</a:t>
            </a:r>
          </a:p>
          <a:p>
            <a:r>
              <a:rPr lang="nl-NL" sz="2400">
                <a:latin typeface="DINPro"/>
              </a:rPr>
              <a:t>Beweging in huis</a:t>
            </a:r>
          </a:p>
          <a:p>
            <a:r>
              <a:rPr lang="nl-NL" sz="2400">
                <a:latin typeface="DINPro"/>
              </a:rPr>
              <a:t>Tuin: dikwijls naar buiten, anders open raam</a:t>
            </a:r>
          </a:p>
          <a:p>
            <a:r>
              <a:rPr lang="nl-NL" sz="2400">
                <a:latin typeface="DINPro"/>
              </a:rPr>
              <a:t>Echt nood naar buiten: </a:t>
            </a:r>
            <a:r>
              <a:rPr lang="nl-NL" sz="1800">
                <a:latin typeface="DINPro"/>
              </a:rPr>
              <a:t>plaatsen met weinig in bv park of bos en op rustige momenten bv. vroeg of laat (min 3 dagen na symptomen) </a:t>
            </a:r>
            <a:endParaRPr lang="nl-NL" sz="1800">
              <a:latin typeface="DINPro" panose="020B0504020101020102" pitchFamily="34" charset="0"/>
            </a:endParaRPr>
          </a:p>
          <a:p>
            <a:pPr lvl="1"/>
            <a:r>
              <a:rPr lang="nl-NL" sz="1800">
                <a:latin typeface="DINPro"/>
              </a:rPr>
              <a:t>Draag altijd je masker</a:t>
            </a:r>
          </a:p>
          <a:p>
            <a:pPr lvl="1"/>
            <a:r>
              <a:rPr lang="nl-NL" sz="1800">
                <a:latin typeface="DINPro"/>
              </a:rPr>
              <a:t>Praat met niemand</a:t>
            </a:r>
          </a:p>
          <a:p>
            <a:pPr lvl="1"/>
            <a:r>
              <a:rPr lang="nl-NL" sz="1800">
                <a:latin typeface="DINPro"/>
              </a:rPr>
              <a:t>Hou afstand van voorbijgangers</a:t>
            </a:r>
          </a:p>
          <a:p>
            <a:pPr lvl="1"/>
            <a:r>
              <a:rPr lang="nl-NL" sz="1800">
                <a:latin typeface="DINPro"/>
              </a:rPr>
              <a:t>Blijf uit de buurt van hoge risico personen</a:t>
            </a:r>
          </a:p>
          <a:p>
            <a:endParaRPr lang="nl-NL" sz="2400">
              <a:latin typeface="DINPro" panose="020B0504020101020102" pitchFamily="34" charset="0"/>
            </a:endParaRPr>
          </a:p>
          <a:p>
            <a:pPr marL="0" indent="0">
              <a:buNone/>
            </a:pPr>
            <a:endParaRPr lang="fr-BE" sz="2400">
              <a:latin typeface="DINPro" panose="020B0504020101020102" pitchFamily="34" charset="0"/>
            </a:endParaRPr>
          </a:p>
        </p:txBody>
      </p:sp>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Zelfzorg</a:t>
            </a:r>
            <a:endParaRPr lang="nl-BE">
              <a:latin typeface="DINPro-Black" panose="020B0A04020101010102" pitchFamily="34" charset="0"/>
            </a:endParaRPr>
          </a:p>
        </p:txBody>
      </p:sp>
    </p:spTree>
    <p:extLst>
      <p:ext uri="{BB962C8B-B14F-4D97-AF65-F5344CB8AC3E}">
        <p14:creationId xmlns:p14="http://schemas.microsoft.com/office/powerpoint/2010/main" val="101350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3"/>
          <a:srcRect l="63906" t="38704" r="6042" b="41852"/>
          <a:stretch/>
        </p:blipFill>
        <p:spPr>
          <a:xfrm>
            <a:off x="232122" y="5378974"/>
            <a:ext cx="3663950" cy="1333500"/>
          </a:xfrm>
          <a:prstGeom prst="rect">
            <a:avLst/>
          </a:prstGeom>
        </p:spPr>
      </p:pic>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989351" y="1482500"/>
            <a:ext cx="10364450" cy="4363663"/>
          </a:xfrm>
        </p:spPr>
        <p:txBody>
          <a:bodyPr vert="horz" lIns="91440" tIns="45720" rIns="91440" bIns="45720" rtlCol="0" anchor="t">
            <a:normAutofit/>
          </a:bodyPr>
          <a:lstStyle/>
          <a:p>
            <a:pPr marL="0" indent="0">
              <a:buNone/>
            </a:pPr>
            <a:r>
              <a:rPr lang="nl-NL" sz="2400">
                <a:latin typeface="DINPro" panose="020B0504020101020102" pitchFamily="34" charset="0"/>
              </a:rPr>
              <a:t>TIPS:</a:t>
            </a:r>
          </a:p>
          <a:p>
            <a:r>
              <a:rPr lang="nl-NL" sz="2400">
                <a:latin typeface="DINPro" panose="020B0504020101020102" pitchFamily="34" charset="0"/>
              </a:rPr>
              <a:t>Koorts: rust, neem een koortswerend middel, gebruik geen deken of warm water maar verfris je met een koude handdoek</a:t>
            </a:r>
          </a:p>
          <a:p>
            <a:r>
              <a:rPr lang="nl-NL" sz="2400">
                <a:latin typeface="DINPro" panose="020B0504020101020102" pitchFamily="34" charset="0"/>
              </a:rPr>
              <a:t>Hoest: hoest rechtop, in </a:t>
            </a:r>
            <a:r>
              <a:rPr lang="nl-NL" sz="2400" err="1">
                <a:latin typeface="DINPro" panose="020B0504020101020102" pitchFamily="34" charset="0"/>
              </a:rPr>
              <a:t>elleboog</a:t>
            </a:r>
            <a:r>
              <a:rPr lang="nl-NL" sz="2400">
                <a:latin typeface="DINPro" panose="020B0504020101020102" pitchFamily="34" charset="0"/>
              </a:rPr>
              <a:t> of handen maar daarna wassen</a:t>
            </a:r>
          </a:p>
          <a:p>
            <a:r>
              <a:rPr lang="nl-NL" sz="2400">
                <a:latin typeface="DINPro" panose="020B0504020101020102" pitchFamily="34" charset="0"/>
              </a:rPr>
              <a:t>Hoofdpijn, stijfheid en andere pijnen: paracetamol max 3g/dag</a:t>
            </a:r>
          </a:p>
          <a:p>
            <a:r>
              <a:rPr lang="nl-NL" sz="2400">
                <a:latin typeface="DINPro" panose="020B0504020101020102" pitchFamily="34" charset="0"/>
              </a:rPr>
              <a:t>Diarree: drink voldoende water</a:t>
            </a:r>
          </a:p>
          <a:p>
            <a:r>
              <a:rPr lang="nl-NL" sz="2400">
                <a:latin typeface="DINPro" panose="020B0504020101020102" pitchFamily="34" charset="0"/>
              </a:rPr>
              <a:t>Misselijkheid: drink voldoende water, eet kleine beetjes, vermijd vettige voeding</a:t>
            </a:r>
          </a:p>
          <a:p>
            <a:r>
              <a:rPr lang="nl-NL" sz="2400">
                <a:latin typeface="DINPro" panose="020B0504020101020102" pitchFamily="34" charset="0"/>
              </a:rPr>
              <a:t>Symptomen +5 dagen of verergeren: contact met arts</a:t>
            </a:r>
            <a:endParaRPr lang="fr-BE" sz="240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Zelfzorg bij symptomen</a:t>
            </a:r>
            <a:endParaRPr lang="nl-BE">
              <a:latin typeface="DINPro-Black" panose="020B0A04020101010102" pitchFamily="34" charset="0"/>
            </a:endParaRPr>
          </a:p>
        </p:txBody>
      </p:sp>
    </p:spTree>
    <p:extLst>
      <p:ext uri="{BB962C8B-B14F-4D97-AF65-F5344CB8AC3E}">
        <p14:creationId xmlns:p14="http://schemas.microsoft.com/office/powerpoint/2010/main" val="59381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2065664" y="1872040"/>
            <a:ext cx="10119611" cy="2219692"/>
          </a:xfrm>
        </p:spPr>
        <p:txBody>
          <a:bodyPr vert="horz" lIns="91440" tIns="45720" rIns="91440" bIns="45720" rtlCol="0" anchor="t">
            <a:normAutofit lnSpcReduction="10000"/>
          </a:bodyPr>
          <a:lstStyle/>
          <a:p>
            <a:pPr>
              <a:buFontTx/>
              <a:buChar char="-"/>
            </a:pPr>
            <a:r>
              <a:rPr lang="nl-NL" sz="2000">
                <a:latin typeface="DINPro"/>
              </a:rPr>
              <a:t>Weinig kennis of motivatie --&gt; onbegrip en stigma</a:t>
            </a:r>
          </a:p>
          <a:p>
            <a:pPr>
              <a:buFontTx/>
              <a:buChar char="-"/>
            </a:pPr>
            <a:r>
              <a:rPr lang="nl-NL" sz="2000">
                <a:latin typeface="DINPro"/>
              </a:rPr>
              <a:t>Invloed op psychosociaal welzijn</a:t>
            </a:r>
          </a:p>
          <a:p>
            <a:pPr lvl="1">
              <a:buFontTx/>
              <a:buChar char="-"/>
            </a:pPr>
            <a:r>
              <a:rPr lang="nl-NL" sz="1600">
                <a:latin typeface="DINPro"/>
              </a:rPr>
              <a:t>Weinig tot geen sociale interactie</a:t>
            </a:r>
            <a:endParaRPr lang="nl-NL" sz="1600">
              <a:latin typeface="DINPro"/>
              <a:sym typeface="Wingdings" panose="05000000000000000000" pitchFamily="2" charset="2"/>
            </a:endParaRPr>
          </a:p>
          <a:p>
            <a:pPr>
              <a:buFontTx/>
              <a:buChar char="-"/>
            </a:pPr>
            <a:r>
              <a:rPr lang="nl-NL" sz="2000">
                <a:latin typeface="DINPro"/>
              </a:rPr>
              <a:t>Weinig tot geen </a:t>
            </a:r>
            <a:r>
              <a:rPr lang="nl-NL" sz="2000" err="1">
                <a:latin typeface="DINPro"/>
              </a:rPr>
              <a:t>inkomensgenererende</a:t>
            </a:r>
            <a:r>
              <a:rPr lang="nl-NL" sz="2000">
                <a:latin typeface="DINPro"/>
              </a:rPr>
              <a:t> activiteit</a:t>
            </a:r>
          </a:p>
          <a:p>
            <a:pPr>
              <a:buFontTx/>
              <a:buChar char="-"/>
            </a:pPr>
            <a:r>
              <a:rPr lang="nl-NL" sz="2000">
                <a:latin typeface="DINPro"/>
              </a:rPr>
              <a:t>Weinig kennis of motivatie</a:t>
            </a:r>
          </a:p>
          <a:p>
            <a:pPr>
              <a:buFontTx/>
              <a:buChar char="-"/>
            </a:pPr>
            <a:r>
              <a:rPr lang="nl-NL" sz="2000">
                <a:latin typeface="DINPro"/>
              </a:rPr>
              <a:t>Verhoogde kans op huishoudelijk geweld</a:t>
            </a:r>
          </a:p>
          <a:p>
            <a:pPr>
              <a:buFontTx/>
              <a:buChar char="-"/>
            </a:pPr>
            <a:endParaRPr lang="fr-BE" sz="1800">
              <a:latin typeface="DINPro"/>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a:xfrm>
            <a:off x="756745" y="365125"/>
            <a:ext cx="10597055" cy="1325563"/>
          </a:xfrm>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a:t>
            </a:r>
            <a:r>
              <a:rPr lang="nl-BE" sz="3400">
                <a:latin typeface="DINPro-Black"/>
              </a:rPr>
              <a:t> Gevolgen en obstakels van quarantaine</a:t>
            </a:r>
            <a:endParaRPr lang="nl-BE" sz="340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sp>
        <p:nvSpPr>
          <p:cNvPr id="7" name="Content Placeholder 2">
            <a:extLst>
              <a:ext uri="{FF2B5EF4-FFF2-40B4-BE49-F238E27FC236}">
                <a16:creationId xmlns:a16="http://schemas.microsoft.com/office/drawing/2014/main" id="{CF6C28DB-FCF9-4377-B6DB-80434DB72E50}"/>
              </a:ext>
            </a:extLst>
          </p:cNvPr>
          <p:cNvSpPr txBox="1">
            <a:spLocks/>
          </p:cNvSpPr>
          <p:nvPr/>
        </p:nvSpPr>
        <p:spPr>
          <a:xfrm>
            <a:off x="618498" y="4719806"/>
            <a:ext cx="11459869" cy="1538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solidFill>
                  <a:srgbClr val="C00000"/>
                </a:solidFill>
                <a:ea typeface="+mn-lt"/>
                <a:cs typeface="+mn-lt"/>
              </a:rPr>
              <a:t>! Geval per geval: eerst analyse van kennis en  motivatie van betrokkene en familie ! </a:t>
            </a:r>
            <a:endParaRPr lang="en-US"/>
          </a:p>
          <a:p>
            <a:pPr marL="0" indent="0" algn="r">
              <a:buNone/>
            </a:pPr>
            <a:r>
              <a:rPr lang="nl-NL" sz="2400">
                <a:solidFill>
                  <a:srgbClr val="C00000"/>
                </a:solidFill>
              </a:rPr>
              <a:t>! Maatregelen voor thuiszorg open voor discussie omwille van sociale situatie !</a:t>
            </a:r>
            <a:endParaRPr lang="nl-NL" sz="2400">
              <a:solidFill>
                <a:srgbClr val="C00000"/>
              </a:solidFill>
              <a:cs typeface="Calibri"/>
            </a:endParaRPr>
          </a:p>
          <a:p>
            <a:pPr marL="0" indent="0" algn="ctr">
              <a:buNone/>
            </a:pPr>
            <a:r>
              <a:rPr lang="nl-NL" sz="2400">
                <a:solidFill>
                  <a:srgbClr val="C00000"/>
                </a:solidFill>
              </a:rPr>
              <a:t>! Doorverwijzing !</a:t>
            </a:r>
            <a:endParaRPr lang="nl-NL" sz="2400">
              <a:solidFill>
                <a:srgbClr val="C00000"/>
              </a:solidFill>
              <a:cs typeface="Calibri"/>
            </a:endParaRPr>
          </a:p>
          <a:p>
            <a:endParaRPr lang="nl-NL" sz="1800">
              <a:cs typeface="Calibri"/>
            </a:endParaRPr>
          </a:p>
          <a:p>
            <a:endParaRPr lang="nl-NL" sz="1800">
              <a:cs typeface="Calibri"/>
            </a:endParaRPr>
          </a:p>
          <a:p>
            <a:endParaRPr lang="en-GB" sz="1800">
              <a:cs typeface="Calibri"/>
            </a:endParaRPr>
          </a:p>
        </p:txBody>
      </p:sp>
    </p:spTree>
    <p:extLst>
      <p:ext uri="{BB962C8B-B14F-4D97-AF65-F5344CB8AC3E}">
        <p14:creationId xmlns:p14="http://schemas.microsoft.com/office/powerpoint/2010/main" val="146299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574558"/>
            <a:ext cx="9303327" cy="2324614"/>
          </a:xfrm>
        </p:spPr>
        <p:txBody>
          <a:bodyPr vert="horz" lIns="91440" tIns="45720" rIns="91440" bIns="45720" rtlCol="0" anchor="t">
            <a:normAutofit fontScale="77500" lnSpcReduction="20000"/>
          </a:bodyPr>
          <a:lstStyle/>
          <a:p>
            <a:pPr marL="0" indent="0">
              <a:buNone/>
            </a:pPr>
            <a:r>
              <a:rPr lang="fr-BE" sz="2400" err="1">
                <a:latin typeface="DINPro"/>
              </a:rPr>
              <a:t>Voorzichtigheid</a:t>
            </a:r>
            <a:r>
              <a:rPr lang="fr-BE" sz="2400" dirty="0">
                <a:latin typeface="DINPro"/>
              </a:rPr>
              <a:t> </a:t>
            </a:r>
            <a:r>
              <a:rPr lang="fr-BE" sz="2400" err="1">
                <a:latin typeface="DINPro"/>
              </a:rPr>
              <a:t>bij</a:t>
            </a:r>
            <a:r>
              <a:rPr lang="fr-BE" sz="2400" dirty="0">
                <a:latin typeface="DINPro"/>
              </a:rPr>
              <a:t> </a:t>
            </a:r>
            <a:r>
              <a:rPr lang="fr-BE" sz="2400" err="1">
                <a:latin typeface="DINPro"/>
              </a:rPr>
              <a:t>ingrijpen</a:t>
            </a:r>
            <a:r>
              <a:rPr lang="fr-BE" sz="2400">
                <a:latin typeface="DINPro"/>
              </a:rPr>
              <a:t>!</a:t>
            </a:r>
          </a:p>
          <a:p>
            <a:pPr marL="0" indent="0">
              <a:buNone/>
            </a:pPr>
            <a:r>
              <a:rPr lang="fr-BE" sz="2400" err="1">
                <a:latin typeface="DINPro"/>
              </a:rPr>
              <a:t>Nieuw</a:t>
            </a:r>
            <a:r>
              <a:rPr lang="fr-BE" sz="2400" dirty="0">
                <a:latin typeface="DINPro"/>
              </a:rPr>
              <a:t> </a:t>
            </a:r>
            <a:r>
              <a:rPr lang="fr-BE" sz="2400" err="1">
                <a:latin typeface="DINPro"/>
              </a:rPr>
              <a:t>misbruikgedrag</a:t>
            </a:r>
            <a:r>
              <a:rPr lang="fr-BE" sz="2400" dirty="0">
                <a:latin typeface="DINPro"/>
              </a:rPr>
              <a:t> </a:t>
            </a:r>
            <a:r>
              <a:rPr lang="fr-BE" sz="2400" err="1">
                <a:latin typeface="DINPro"/>
              </a:rPr>
              <a:t>gerelateerd</a:t>
            </a:r>
            <a:r>
              <a:rPr lang="fr-BE" sz="2400">
                <a:latin typeface="DINPro"/>
              </a:rPr>
              <a:t> met COVID19?</a:t>
            </a:r>
          </a:p>
          <a:p>
            <a:pPr marL="0" indent="0">
              <a:buNone/>
            </a:pPr>
            <a:endParaRPr lang="nl-NL" sz="2400" dirty="0">
              <a:latin typeface="DINPro"/>
            </a:endParaRPr>
          </a:p>
          <a:p>
            <a:pPr marL="0" indent="0">
              <a:buNone/>
            </a:pPr>
            <a:r>
              <a:rPr lang="nl-NL" sz="2400">
                <a:latin typeface="DINPro"/>
              </a:rPr>
              <a:t>Hulp bij steunende familieleden of vrienden bv. Voor voedsel en kinderopvang</a:t>
            </a:r>
            <a:endParaRPr lang="nl-NL"/>
          </a:p>
          <a:p>
            <a:pPr marL="0" indent="0">
              <a:buNone/>
            </a:pPr>
            <a:r>
              <a:rPr lang="nl-NL" sz="2400">
                <a:latin typeface="DINPro" panose="020B0504020101020102" pitchFamily="34" charset="0"/>
              </a:rPr>
              <a:t>Veiligheidsplan ontwikkelen</a:t>
            </a:r>
          </a:p>
          <a:p>
            <a:pPr marL="0" indent="0">
              <a:buNone/>
            </a:pPr>
            <a:r>
              <a:rPr lang="nl-NL" sz="2400">
                <a:latin typeface="DINPro" panose="020B0504020101020102" pitchFamily="34" charset="0"/>
              </a:rPr>
              <a:t>Plan om eventueel huis te verlaten</a:t>
            </a:r>
          </a:p>
          <a:p>
            <a:pPr marL="0" indent="0">
              <a:buNone/>
            </a:pPr>
            <a:r>
              <a:rPr lang="nl-NL" sz="2400">
                <a:latin typeface="DINPro" panose="020B0504020101020102" pitchFamily="34" charset="0"/>
              </a:rPr>
              <a:t>Geef hulplijnen en contactpersonen door</a:t>
            </a: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a:latin typeface="DINPro-Black"/>
              </a:rPr>
              <a:t>– Huiselijk geweld</a:t>
            </a:r>
            <a:endParaRPr lang="nl-BE">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pic>
        <p:nvPicPr>
          <p:cNvPr id="4" name="Picture 3">
            <a:extLst>
              <a:ext uri="{FF2B5EF4-FFF2-40B4-BE49-F238E27FC236}">
                <a16:creationId xmlns:a16="http://schemas.microsoft.com/office/drawing/2014/main" id="{2C5752E8-602E-4B1B-8E10-6A46861E58D4}"/>
              </a:ext>
            </a:extLst>
          </p:cNvPr>
          <p:cNvPicPr>
            <a:picLocks noChangeAspect="1"/>
          </p:cNvPicPr>
          <p:nvPr/>
        </p:nvPicPr>
        <p:blipFill rotWithShape="1">
          <a:blip r:embed="rId5"/>
          <a:srcRect l="796" t="17877" r="1953" b="18113"/>
          <a:stretch/>
        </p:blipFill>
        <p:spPr>
          <a:xfrm>
            <a:off x="6096000" y="4977584"/>
            <a:ext cx="4544291" cy="1682463"/>
          </a:xfrm>
          <a:prstGeom prst="rect">
            <a:avLst/>
          </a:prstGeom>
          <a:ln>
            <a:solidFill>
              <a:schemeClr val="tx1"/>
            </a:solidFill>
          </a:ln>
        </p:spPr>
      </p:pic>
      <p:sp>
        <p:nvSpPr>
          <p:cNvPr id="7" name="TextBox 6">
            <a:extLst>
              <a:ext uri="{FF2B5EF4-FFF2-40B4-BE49-F238E27FC236}">
                <a16:creationId xmlns:a16="http://schemas.microsoft.com/office/drawing/2014/main" id="{A4E0D7A9-CB02-46B5-AB73-05C5FC340F55}"/>
              </a:ext>
            </a:extLst>
          </p:cNvPr>
          <p:cNvSpPr txBox="1"/>
          <p:nvPr/>
        </p:nvSpPr>
        <p:spPr>
          <a:xfrm>
            <a:off x="5489863" y="3781462"/>
            <a:ext cx="5527964" cy="830997"/>
          </a:xfrm>
          <a:prstGeom prst="rect">
            <a:avLst/>
          </a:prstGeom>
          <a:noFill/>
        </p:spPr>
        <p:txBody>
          <a:bodyPr wrap="square" rtlCol="0">
            <a:spAutoFit/>
          </a:bodyPr>
          <a:lstStyle/>
          <a:p>
            <a:pPr algn="ctr"/>
            <a:r>
              <a:rPr lang="fr-BE" sz="2400" i="1">
                <a:latin typeface="DINPro" panose="020B0504020101020102" pitchFamily="34" charset="0"/>
              </a:rPr>
              <a:t>Hulplijn: 1712</a:t>
            </a:r>
          </a:p>
          <a:p>
            <a:pPr algn="ctr"/>
            <a:r>
              <a:rPr lang="fr-BE" sz="2400" i="1">
                <a:latin typeface="DINPro" panose="020B0504020101020102" pitchFamily="34" charset="0"/>
              </a:rPr>
              <a:t>CAW in de </a:t>
            </a:r>
            <a:r>
              <a:rPr lang="fr-BE" sz="2400" i="1" err="1">
                <a:latin typeface="DINPro" panose="020B0504020101020102" pitchFamily="34" charset="0"/>
              </a:rPr>
              <a:t>buurt</a:t>
            </a:r>
            <a:r>
              <a:rPr lang="fr-BE" sz="2400" i="1">
                <a:latin typeface="DINPro" panose="020B0504020101020102" pitchFamily="34" charset="0"/>
              </a:rPr>
              <a:t> </a:t>
            </a:r>
            <a:r>
              <a:rPr lang="fr-BE" sz="2400" i="1" err="1">
                <a:latin typeface="DINPro" panose="020B0504020101020102" pitchFamily="34" charset="0"/>
              </a:rPr>
              <a:t>voor</a:t>
            </a:r>
            <a:r>
              <a:rPr lang="fr-BE" sz="2400" i="1">
                <a:latin typeface="DINPro" panose="020B0504020101020102" pitchFamily="34" charset="0"/>
              </a:rPr>
              <a:t> </a:t>
            </a:r>
            <a:r>
              <a:rPr lang="fr-BE" sz="2400" i="1" err="1">
                <a:latin typeface="DINPro" panose="020B0504020101020102" pitchFamily="34" charset="0"/>
              </a:rPr>
              <a:t>eventueel</a:t>
            </a:r>
            <a:r>
              <a:rPr lang="fr-BE" sz="2400" i="1">
                <a:latin typeface="DINPro" panose="020B0504020101020102" pitchFamily="34" charset="0"/>
              </a:rPr>
              <a:t> </a:t>
            </a:r>
            <a:r>
              <a:rPr lang="fr-BE" sz="2400" i="1" err="1">
                <a:latin typeface="DINPro" panose="020B0504020101020102" pitchFamily="34" charset="0"/>
              </a:rPr>
              <a:t>vluchthuis</a:t>
            </a:r>
            <a:endParaRPr lang="en-GB" sz="2400"/>
          </a:p>
        </p:txBody>
      </p:sp>
    </p:spTree>
    <p:extLst>
      <p:ext uri="{BB962C8B-B14F-4D97-AF65-F5344CB8AC3E}">
        <p14:creationId xmlns:p14="http://schemas.microsoft.com/office/powerpoint/2010/main" val="233915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3"/>
          <a:srcRect l="63906" t="38704" r="6042" b="41852"/>
          <a:stretch/>
        </p:blipFill>
        <p:spPr>
          <a:xfrm>
            <a:off x="281549" y="5378974"/>
            <a:ext cx="3663950" cy="1333500"/>
          </a:xfrm>
          <a:prstGeom prst="rect">
            <a:avLst/>
          </a:prstGeom>
        </p:spPr>
      </p:pic>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371600"/>
            <a:ext cx="10752438" cy="4559643"/>
          </a:xfrm>
        </p:spPr>
        <p:txBody>
          <a:bodyPr vert="horz" lIns="91440" tIns="45720" rIns="91440" bIns="45720" rtlCol="0" anchor="t">
            <a:normAutofit fontScale="92500" lnSpcReduction="20000"/>
          </a:bodyPr>
          <a:lstStyle/>
          <a:p>
            <a:r>
              <a:rPr lang="fr-BE" sz="2400" dirty="0" err="1"/>
              <a:t>Lokale</a:t>
            </a:r>
            <a:r>
              <a:rPr lang="fr-BE" sz="2400" dirty="0"/>
              <a:t> </a:t>
            </a:r>
            <a:r>
              <a:rPr lang="fr-BE" sz="2400" dirty="0" err="1"/>
              <a:t>diensten</a:t>
            </a:r>
            <a:r>
              <a:rPr lang="fr-BE" sz="2400" dirty="0"/>
              <a:t>:</a:t>
            </a:r>
          </a:p>
          <a:p>
            <a:pPr lvl="1"/>
            <a:r>
              <a:rPr lang="fr-BE" sz="2000" dirty="0" err="1"/>
              <a:t>Woonhaven</a:t>
            </a:r>
            <a:r>
              <a:rPr lang="fr-BE" sz="2000" dirty="0"/>
              <a:t>: </a:t>
            </a:r>
            <a:r>
              <a:rPr lang="fr-BE" sz="2000" dirty="0" err="1"/>
              <a:t>Communicatie</a:t>
            </a:r>
            <a:r>
              <a:rPr lang="fr-BE" sz="2000" dirty="0"/>
              <a:t> rond </a:t>
            </a:r>
            <a:r>
              <a:rPr lang="fr-BE" sz="2000" dirty="0" err="1"/>
              <a:t>Coronamaatregelen</a:t>
            </a:r>
            <a:r>
              <a:rPr lang="fr-BE" sz="2000" dirty="0"/>
              <a:t> in </a:t>
            </a:r>
            <a:r>
              <a:rPr lang="fr-BE" sz="2000" dirty="0" err="1"/>
              <a:t>gebouwen</a:t>
            </a:r>
            <a:endParaRPr lang="fr-BE" sz="2000" dirty="0"/>
          </a:p>
          <a:p>
            <a:pPr lvl="1"/>
            <a:r>
              <a:rPr lang="fr-BE" sz="2000" dirty="0" err="1"/>
              <a:t>Jongeren</a:t>
            </a:r>
            <a:r>
              <a:rPr lang="fr-BE" sz="2000" dirty="0"/>
              <a:t>: JES, City Pirates in </a:t>
            </a:r>
            <a:r>
              <a:rPr lang="fr-BE" sz="2000" dirty="0" err="1"/>
              <a:t>luchtbaL</a:t>
            </a:r>
            <a:endParaRPr lang="fr-BE" sz="2000" dirty="0">
              <a:cs typeface="Calibri" panose="020F0502020204030204"/>
            </a:endParaRPr>
          </a:p>
          <a:p>
            <a:pPr lvl="1"/>
            <a:r>
              <a:rPr lang="fr-BE" sz="2000" dirty="0"/>
              <a:t>Huis van het Kind: </a:t>
            </a:r>
            <a:r>
              <a:rPr lang="fr-BE" sz="2000" dirty="0" err="1"/>
              <a:t>gezinnen</a:t>
            </a:r>
            <a:r>
              <a:rPr lang="fr-BE" sz="2000" dirty="0"/>
              <a:t>, </a:t>
            </a:r>
            <a:r>
              <a:rPr lang="fr-BE" sz="2000" dirty="0" err="1"/>
              <a:t>snelpakketten</a:t>
            </a:r>
            <a:r>
              <a:rPr lang="fr-BE" sz="2000" dirty="0"/>
              <a:t> </a:t>
            </a:r>
            <a:r>
              <a:rPr lang="fr-BE" sz="2000" dirty="0" err="1"/>
              <a:t>leveren</a:t>
            </a:r>
            <a:endParaRPr lang="fr-BE" sz="2000" dirty="0"/>
          </a:p>
          <a:p>
            <a:pPr lvl="1"/>
            <a:r>
              <a:rPr lang="fr-BE" sz="2000" dirty="0" err="1"/>
              <a:t>Webpunten</a:t>
            </a:r>
            <a:r>
              <a:rPr lang="fr-BE" sz="2000" dirty="0"/>
              <a:t>: </a:t>
            </a:r>
            <a:r>
              <a:rPr lang="fr-BE" sz="2000" dirty="0">
                <a:hlinkClick r:id="rId4"/>
              </a:rPr>
              <a:t>https://www.antwerpen.be/nl/overzicht/webpunten/nieuws/webpunten-aandacht-voor-de-veiligheid</a:t>
            </a:r>
            <a:endParaRPr lang="fr-BE" sz="2000" dirty="0"/>
          </a:p>
          <a:p>
            <a:pPr lvl="1"/>
            <a:r>
              <a:rPr lang="fr-BE" sz="2000" dirty="0"/>
              <a:t>CAW: complexe </a:t>
            </a:r>
            <a:r>
              <a:rPr lang="fr-BE" sz="2000" dirty="0" err="1"/>
              <a:t>casussen</a:t>
            </a:r>
            <a:r>
              <a:rPr lang="fr-BE" sz="2000" dirty="0"/>
              <a:t> </a:t>
            </a:r>
            <a:r>
              <a:rPr lang="fr-BE" sz="2000" dirty="0" err="1"/>
              <a:t>gekend</a:t>
            </a:r>
            <a:r>
              <a:rPr lang="fr-BE" sz="2000" dirty="0"/>
              <a:t> </a:t>
            </a:r>
            <a:r>
              <a:rPr lang="fr-BE" sz="2000" dirty="0" err="1"/>
              <a:t>bij</a:t>
            </a:r>
            <a:r>
              <a:rPr lang="fr-BE" sz="2000" dirty="0"/>
              <a:t> CAW</a:t>
            </a:r>
          </a:p>
          <a:p>
            <a:pPr lvl="1"/>
            <a:r>
              <a:rPr lang="fr-BE" sz="2000" dirty="0" err="1"/>
              <a:t>Stad</a:t>
            </a:r>
            <a:r>
              <a:rPr lang="fr-BE" sz="2000" dirty="0"/>
              <a:t> Antwerpen:  </a:t>
            </a:r>
            <a:r>
              <a:rPr lang="fr-BE" sz="2000" dirty="0">
                <a:hlinkClick r:id="rId5"/>
              </a:rPr>
              <a:t>www.antwerpen.be/corona_toolsorganisaties</a:t>
            </a:r>
            <a:r>
              <a:rPr lang="fr-BE" sz="2000" dirty="0"/>
              <a:t> </a:t>
            </a:r>
          </a:p>
          <a:p>
            <a:pPr lvl="1"/>
            <a:endParaRPr lang="fr-BE" sz="2000" dirty="0"/>
          </a:p>
          <a:p>
            <a:r>
              <a:rPr lang="fr-BE" sz="2400" dirty="0" err="1"/>
              <a:t>Huisarts</a:t>
            </a:r>
            <a:endParaRPr lang="fr-BE" sz="2400" dirty="0"/>
          </a:p>
          <a:p>
            <a:r>
              <a:rPr lang="fr-BE" sz="2400" dirty="0" err="1"/>
              <a:t>Familie</a:t>
            </a:r>
            <a:r>
              <a:rPr lang="fr-BE" sz="2400" dirty="0"/>
              <a:t> en </a:t>
            </a:r>
            <a:r>
              <a:rPr lang="fr-BE" sz="2400" dirty="0" err="1"/>
              <a:t>vrienden</a:t>
            </a:r>
            <a:endParaRPr lang="fr-BE" sz="2400" dirty="0"/>
          </a:p>
          <a:p>
            <a:r>
              <a:rPr lang="fr-BE" sz="2400" dirty="0" err="1"/>
              <a:t>Gebruik</a:t>
            </a:r>
            <a:r>
              <a:rPr lang="fr-BE" sz="2400" dirty="0"/>
              <a:t> de </a:t>
            </a:r>
            <a:r>
              <a:rPr lang="fr-BE" sz="2400" dirty="0" err="1"/>
              <a:t>algemeen</a:t>
            </a:r>
            <a:r>
              <a:rPr lang="fr-BE" sz="2400" dirty="0"/>
              <a:t> </a:t>
            </a:r>
            <a:r>
              <a:rPr lang="fr-BE" sz="2400" dirty="0" err="1"/>
              <a:t>hulplijn</a:t>
            </a:r>
            <a:r>
              <a:rPr lang="fr-BE" sz="2400" dirty="0">
                <a:solidFill>
                  <a:srgbClr val="FF0000"/>
                </a:solidFill>
              </a:rPr>
              <a:t> </a:t>
            </a:r>
            <a:r>
              <a:rPr lang="fr-BE" sz="2400" b="1" dirty="0">
                <a:solidFill>
                  <a:srgbClr val="FF0000"/>
                </a:solidFill>
              </a:rPr>
              <a:t>COVID: 0800 14 689</a:t>
            </a:r>
            <a:endParaRPr lang="fr-BE" sz="2400" b="1" dirty="0">
              <a:solidFill>
                <a:srgbClr val="FF0000"/>
              </a:solidFill>
              <a:cs typeface="Calibri"/>
            </a:endParaRPr>
          </a:p>
          <a:p>
            <a:r>
              <a:rPr lang="fr-BE" sz="2400" dirty="0" err="1"/>
              <a:t>Huishoudelijk</a:t>
            </a:r>
            <a:r>
              <a:rPr lang="fr-BE" sz="2400" dirty="0"/>
              <a:t> </a:t>
            </a:r>
            <a:r>
              <a:rPr lang="fr-BE" sz="2400" dirty="0" err="1"/>
              <a:t>geweld</a:t>
            </a:r>
            <a:endParaRPr lang="fr-BE" sz="2400" dirty="0"/>
          </a:p>
          <a:p>
            <a:pPr lvl="1"/>
            <a:r>
              <a:rPr lang="fr-BE" sz="2000" dirty="0"/>
              <a:t>CAW: </a:t>
            </a:r>
            <a:r>
              <a:rPr lang="fr-BE" sz="2000" dirty="0" err="1"/>
              <a:t>slachtofferhulp</a:t>
            </a:r>
            <a:r>
              <a:rPr lang="fr-BE" sz="2000" dirty="0"/>
              <a:t> en het </a:t>
            </a:r>
            <a:r>
              <a:rPr lang="fr-BE" sz="2000" dirty="0" err="1"/>
              <a:t>Zijhuis</a:t>
            </a:r>
            <a:r>
              <a:rPr lang="fr-BE" sz="2000" dirty="0"/>
              <a:t> in Antwerpen</a:t>
            </a:r>
            <a:endParaRPr lang="fr-BE" sz="2000" dirty="0">
              <a:cs typeface="Calibri"/>
            </a:endParaRPr>
          </a:p>
          <a:p>
            <a:pPr lvl="1"/>
            <a:r>
              <a:rPr lang="fr-BE" sz="2000" dirty="0" err="1"/>
              <a:t>Hulplijn</a:t>
            </a:r>
            <a:r>
              <a:rPr lang="fr-BE" sz="2000" dirty="0"/>
              <a:t> 1712</a:t>
            </a:r>
            <a:endParaRPr lang="fr-BE" sz="2000" dirty="0">
              <a:cs typeface="Calibri"/>
            </a:endParaRPr>
          </a:p>
          <a:p>
            <a:pPr marL="0" indent="0">
              <a:buNone/>
            </a:pPr>
            <a:endParaRPr lang="fr-BE" sz="2400" dirty="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6">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a:solidFill>
                  <a:srgbClr val="EE0000"/>
                </a:solidFill>
                <a:latin typeface="DINPro-Black"/>
              </a:rPr>
              <a:t>Coronavirus</a:t>
            </a:r>
            <a:r>
              <a:rPr lang="nl-BE" sz="3600">
                <a:solidFill>
                  <a:schemeClr val="tx2">
                    <a:lumMod val="60000"/>
                    <a:lumOff val="40000"/>
                  </a:schemeClr>
                </a:solidFill>
                <a:latin typeface="DINPro-Black"/>
              </a:rPr>
              <a:t> </a:t>
            </a:r>
            <a:r>
              <a:rPr lang="nl-BE" sz="3600">
                <a:latin typeface="DINPro-Black"/>
              </a:rPr>
              <a:t>– Bijstand</a:t>
            </a:r>
            <a:endParaRPr lang="nl-BE">
              <a:latin typeface="DINPro-Black" panose="020B0A04020101010102" pitchFamily="34" charset="0"/>
            </a:endParaRPr>
          </a:p>
        </p:txBody>
      </p:sp>
      <p:sp>
        <p:nvSpPr>
          <p:cNvPr id="4" name="TextBox 3">
            <a:extLst>
              <a:ext uri="{FF2B5EF4-FFF2-40B4-BE49-F238E27FC236}">
                <a16:creationId xmlns:a16="http://schemas.microsoft.com/office/drawing/2014/main" id="{8AC6C742-A5AD-426D-B1B1-4831DDCCC7CE}"/>
              </a:ext>
            </a:extLst>
          </p:cNvPr>
          <p:cNvSpPr txBox="1"/>
          <p:nvPr/>
        </p:nvSpPr>
        <p:spPr>
          <a:xfrm>
            <a:off x="7326416" y="3564791"/>
            <a:ext cx="4865584" cy="3293209"/>
          </a:xfrm>
          <a:prstGeom prst="rect">
            <a:avLst/>
          </a:prstGeom>
          <a:noFill/>
        </p:spPr>
        <p:txBody>
          <a:bodyPr wrap="square" rtlCol="0">
            <a:spAutoFit/>
          </a:bodyPr>
          <a:lstStyle/>
          <a:p>
            <a:r>
              <a:rPr lang="fr-BE" sz="1600" b="1" dirty="0"/>
              <a:t>Extra info:</a:t>
            </a:r>
          </a:p>
          <a:p>
            <a:r>
              <a:rPr lang="fr-BE" sz="1600" dirty="0" err="1"/>
              <a:t>Opvangmogelijkheden</a:t>
            </a:r>
            <a:r>
              <a:rPr lang="fr-BE" sz="1600" dirty="0"/>
              <a:t> quarantaine: 03 432 88 50 </a:t>
            </a:r>
            <a:r>
              <a:rPr lang="fr-BE" sz="1600" dirty="0">
                <a:hlinkClick r:id="rId7"/>
              </a:rPr>
              <a:t>dispatching@stad.antwerpen.be</a:t>
            </a:r>
            <a:br>
              <a:rPr lang="fr-BE" sz="1600" dirty="0"/>
            </a:br>
            <a:br>
              <a:rPr lang="fr-BE" sz="1600" dirty="0"/>
            </a:br>
            <a:r>
              <a:rPr lang="fr-BE" sz="1600" dirty="0" err="1"/>
              <a:t>Ondersteuning</a:t>
            </a:r>
            <a:r>
              <a:rPr lang="fr-BE" sz="1600" dirty="0"/>
              <a:t> </a:t>
            </a:r>
            <a:r>
              <a:rPr lang="fr-BE" sz="1600" dirty="0" err="1"/>
              <a:t>voeding</a:t>
            </a:r>
            <a:r>
              <a:rPr lang="fr-BE" sz="1600" dirty="0"/>
              <a:t> en </a:t>
            </a:r>
            <a:r>
              <a:rPr lang="fr-BE" sz="1600" dirty="0" err="1"/>
              <a:t>boodschappen</a:t>
            </a:r>
            <a:r>
              <a:rPr lang="fr-BE" sz="1600" dirty="0"/>
              <a:t>:</a:t>
            </a:r>
          </a:p>
          <a:p>
            <a:r>
              <a:rPr lang="fr-BE" sz="1600" dirty="0"/>
              <a:t>- OC </a:t>
            </a:r>
            <a:r>
              <a:rPr lang="fr-BE" sz="1600" dirty="0" err="1"/>
              <a:t>Meksemdok</a:t>
            </a:r>
            <a:r>
              <a:rPr lang="fr-BE" sz="1600" dirty="0"/>
              <a:t>: </a:t>
            </a:r>
            <a:r>
              <a:rPr lang="fr-BE" sz="1600" dirty="0" err="1"/>
              <a:t>enkel</a:t>
            </a:r>
            <a:r>
              <a:rPr lang="fr-BE" sz="1600" dirty="0"/>
              <a:t> </a:t>
            </a:r>
            <a:r>
              <a:rPr lang="fr-BE" sz="1600" dirty="0" err="1"/>
              <a:t>bewoners</a:t>
            </a:r>
            <a:r>
              <a:rPr lang="fr-BE" sz="1600" dirty="0"/>
              <a:t> van Merksem</a:t>
            </a:r>
            <a:br>
              <a:rPr lang="fr-BE" sz="1600" dirty="0"/>
            </a:br>
            <a:r>
              <a:rPr lang="fr-BE" sz="1600" dirty="0"/>
              <a:t>- </a:t>
            </a:r>
            <a:r>
              <a:rPr lang="fr-BE" sz="1600" dirty="0" err="1"/>
              <a:t>Gezinszorg</a:t>
            </a:r>
            <a:r>
              <a:rPr lang="fr-BE" sz="1600" dirty="0"/>
              <a:t>: </a:t>
            </a:r>
            <a:r>
              <a:rPr lang="fr-BE" sz="1600" dirty="0">
                <a:hlinkClick r:id="rId8"/>
              </a:rPr>
              <a:t>https://www.zorgbedrijf.antwerpen.be/thuisdiensten/huishoudhulp-en-gezinszorg</a:t>
            </a:r>
            <a:r>
              <a:rPr lang="fr-BE" sz="1600" dirty="0"/>
              <a:t> </a:t>
            </a:r>
          </a:p>
          <a:p>
            <a:endParaRPr lang="fr-BE" sz="1600" dirty="0"/>
          </a:p>
          <a:p>
            <a:r>
              <a:rPr lang="fr-BE" sz="1600" dirty="0"/>
              <a:t>Info </a:t>
            </a:r>
            <a:r>
              <a:rPr lang="fr-BE" sz="1600" dirty="0" err="1"/>
              <a:t>coronabescherming</a:t>
            </a:r>
            <a:r>
              <a:rPr lang="fr-BE" sz="1600" dirty="0"/>
              <a:t> in </a:t>
            </a:r>
            <a:r>
              <a:rPr lang="fr-BE" sz="1600" dirty="0" err="1"/>
              <a:t>verschillende</a:t>
            </a:r>
            <a:r>
              <a:rPr lang="fr-BE" sz="1600" dirty="0"/>
              <a:t> </a:t>
            </a:r>
            <a:r>
              <a:rPr lang="fr-BE" sz="1600" dirty="0" err="1"/>
              <a:t>talen</a:t>
            </a:r>
            <a:r>
              <a:rPr lang="fr-BE" sz="1600" dirty="0"/>
              <a:t>: </a:t>
            </a:r>
            <a:r>
              <a:rPr lang="fr-BE" sz="1600" dirty="0">
                <a:hlinkClick r:id="rId9"/>
              </a:rPr>
              <a:t>https://www.atlas-antwerpen.be/nl/nieuws/hoe-bescherm-ik-mezelf-en-anderen-tegen-het-coronavirus</a:t>
            </a:r>
            <a:r>
              <a:rPr lang="fr-BE" sz="1600" dirty="0"/>
              <a:t>  </a:t>
            </a:r>
            <a:endParaRPr lang="en-GB" sz="1600" dirty="0"/>
          </a:p>
        </p:txBody>
      </p:sp>
    </p:spTree>
    <p:extLst>
      <p:ext uri="{BB962C8B-B14F-4D97-AF65-F5344CB8AC3E}">
        <p14:creationId xmlns:p14="http://schemas.microsoft.com/office/powerpoint/2010/main" val="3756175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77ED7F40C58E479008CA3B326B03AB" ma:contentTypeVersion="12" ma:contentTypeDescription="Create a new document." ma:contentTypeScope="" ma:versionID="759405db9dcf33e9443a6ec6647b121b">
  <xsd:schema xmlns:xsd="http://www.w3.org/2001/XMLSchema" xmlns:xs="http://www.w3.org/2001/XMLSchema" xmlns:p="http://schemas.microsoft.com/office/2006/metadata/properties" xmlns:ns2="c636988b-bd9a-48d0-83be-3bef6ce736b5" xmlns:ns3="0a1d8e41-adbd-4458-9b9a-a401ac03ebe0" targetNamespace="http://schemas.microsoft.com/office/2006/metadata/properties" ma:root="true" ma:fieldsID="6a522f0f608f525a327cf2dd43b0ce3b" ns2:_="" ns3:_="">
    <xsd:import namespace="c636988b-bd9a-48d0-83be-3bef6ce736b5"/>
    <xsd:import namespace="0a1d8e41-adbd-4458-9b9a-a401ac03eb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6988b-bd9a-48d0-83be-3bef6ce7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1d8e41-adbd-4458-9b9a-a401ac03eb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5F92D-1563-456E-BCDD-D5F2849F247C}">
  <ds:schemaRefs>
    <ds:schemaRef ds:uri="0a1d8e41-adbd-4458-9b9a-a401ac03ebe0"/>
    <ds:schemaRef ds:uri="c636988b-bd9a-48d0-83be-3bef6ce736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74AE76-E453-42A2-A413-EE799A62F24B}">
  <ds:schemaRefs>
    <ds:schemaRef ds:uri="http://schemas.microsoft.com/sharepoint/v3/contenttype/forms"/>
  </ds:schemaRefs>
</ds:datastoreItem>
</file>

<file path=customXml/itemProps3.xml><?xml version="1.0" encoding="utf-8"?>
<ds:datastoreItem xmlns:ds="http://schemas.openxmlformats.org/officeDocument/2006/customXml" ds:itemID="{E1145A77-4D90-4D1F-BE2E-9219721FC4C5}">
  <ds:schemaRefs>
    <ds:schemaRef ds:uri="0a1d8e41-adbd-4458-9b9a-a401ac03ebe0"/>
    <ds:schemaRef ds:uri="c636988b-bd9a-48d0-83be-3bef6ce736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1285</Words>
  <Application>Microsoft Office PowerPoint</Application>
  <PresentationFormat>Widescreen</PresentationFormat>
  <Paragraphs>161</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DINPro</vt:lpstr>
      <vt:lpstr>DINPro-Black</vt:lpstr>
      <vt:lpstr>Office Theme</vt:lpstr>
      <vt:lpstr>PowerPoint Presentation</vt:lpstr>
      <vt:lpstr>Coronavirus – Wat is home based care</vt:lpstr>
      <vt:lpstr>Coronavirus – Bescherming in huis</vt:lpstr>
      <vt:lpstr>Coronavirus – Psychosociaal welzijn</vt:lpstr>
      <vt:lpstr>Coronavirus – Zelfzorg</vt:lpstr>
      <vt:lpstr>Coronavirus – Zelfzorg bij symptomen</vt:lpstr>
      <vt:lpstr>Coronavirus – Gevolgen en obstakels van quarantaine</vt:lpstr>
      <vt:lpstr>Coronavirus – Huiselijk geweld</vt:lpstr>
      <vt:lpstr>Coronavirus – Bijstand</vt:lpstr>
      <vt:lpstr>Coronavirus – Bijstand mentale gezondheid</vt:lpstr>
      <vt:lpstr>Coronavirus – kernboodschap</vt:lpstr>
      <vt:lpstr>Coronavirus – Referenties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BASED care En gerelateerde social aspecten</dc:title>
  <dc:creator>MSFOCB-belgium-covid-IPC</dc:creator>
  <cp:lastModifiedBy>MSFOCB-Vlaanderen-Covid-Nurse1</cp:lastModifiedBy>
  <cp:revision>29</cp:revision>
  <dcterms:created xsi:type="dcterms:W3CDTF">2020-08-14T05:47:24Z</dcterms:created>
  <dcterms:modified xsi:type="dcterms:W3CDTF">2020-08-26T13:34:51Z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0x010100F777ED7F40C58E479008CA3B326B03AB</vt:lpwstr>
  </property>
</Properties>
</file>