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351" r:id="rId3"/>
    <p:sldId id="352" r:id="rId4"/>
    <p:sldId id="353" r:id="rId5"/>
    <p:sldId id="354" r:id="rId6"/>
    <p:sldId id="355" r:id="rId7"/>
    <p:sldId id="356" r:id="rId8"/>
    <p:sldId id="359" r:id="rId9"/>
    <p:sldId id="357" r:id="rId10"/>
    <p:sldId id="358" r:id="rId11"/>
    <p:sldId id="331" r:id="rId12"/>
    <p:sldId id="318" r:id="rId13"/>
    <p:sldId id="338" r:id="rId14"/>
    <p:sldId id="337" r:id="rId15"/>
    <p:sldId id="342" r:id="rId16"/>
    <p:sldId id="348" r:id="rId17"/>
    <p:sldId id="349" r:id="rId18"/>
  </p:sldIdLst>
  <p:sldSz cx="9144000" cy="6858000" type="screen4x3"/>
  <p:notesSz cx="6669088" cy="9926638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66FF"/>
    <a:srgbClr val="D60093"/>
    <a:srgbClr val="FF3399"/>
    <a:srgbClr val="FF00FF"/>
    <a:srgbClr val="EAB200"/>
    <a:srgbClr val="32ADF8"/>
    <a:srgbClr val="FF3300"/>
    <a:srgbClr val="FFFFCC"/>
    <a:srgbClr val="D1E3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50" autoAdjust="0"/>
    <p:restoredTop sz="85012" autoAdjust="0"/>
  </p:normalViewPr>
  <p:slideViewPr>
    <p:cSldViewPr>
      <p:cViewPr>
        <p:scale>
          <a:sx n="89" d="100"/>
          <a:sy n="89" d="100"/>
        </p:scale>
        <p:origin x="-155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515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002" y="0"/>
            <a:ext cx="2890514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A56ACF-F9A9-4A35-841B-4AC921F1DEE3}" type="datetimeFigureOut">
              <a:rPr lang="nl-NL"/>
              <a:pPr>
                <a:defRPr/>
              </a:pPr>
              <a:t>5-5-2017</a:t>
            </a:fld>
            <a:endParaRPr lang="nl-NL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309"/>
            <a:ext cx="2890515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002" y="9428309"/>
            <a:ext cx="2890514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F0C5FE-2C4A-4A6B-9267-8FD190D00FB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15" cy="4967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002" y="0"/>
            <a:ext cx="2890514" cy="4967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3FB33A-B736-43ED-9E82-11CEB2F53123}" type="datetimeFigureOut">
              <a:rPr lang="nl-BE"/>
              <a:pPr>
                <a:defRPr/>
              </a:pPr>
              <a:t>5/05/2017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437" y="4714953"/>
            <a:ext cx="5336214" cy="4467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BE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309"/>
            <a:ext cx="2890515" cy="496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002" y="9428309"/>
            <a:ext cx="2890514" cy="496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0E5A55-92EB-4880-87B5-16E05C39624B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Plaats</a:t>
            </a:r>
            <a:r>
              <a:rPr lang="en-US" dirty="0" smtClean="0"/>
              <a:t> en datum </a:t>
            </a:r>
            <a:r>
              <a:rPr lang="en-US" dirty="0" err="1" smtClean="0"/>
              <a:t>invullen</a:t>
            </a:r>
            <a:r>
              <a:rPr lang="en-US" dirty="0" smtClean="0"/>
              <a:t> </a:t>
            </a:r>
          </a:p>
        </p:txBody>
      </p:sp>
      <p:sp>
        <p:nvSpPr>
          <p:cNvPr id="15363" name="Tijdelijke aanduiding voor dianummer 3"/>
          <p:cNvSpPr txBox="1">
            <a:spLocks noGrp="1"/>
          </p:cNvSpPr>
          <p:nvPr/>
        </p:nvSpPr>
        <p:spPr bwMode="auto">
          <a:xfrm>
            <a:off x="3777002" y="9428309"/>
            <a:ext cx="2890514" cy="496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A5D40F9-8B56-4215-AAD9-25D673D1F730}" type="slidenum">
              <a:rPr lang="nl-BE" sz="1200">
                <a:latin typeface="+mn-lt"/>
              </a:rPr>
              <a:pPr algn="r">
                <a:defRPr/>
              </a:pPr>
              <a:t>1</a:t>
            </a:fld>
            <a:endParaRPr lang="nl-BE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0D189-9D37-4680-AC5D-37A6033F7CDF}" type="slidenum">
              <a:rPr lang="nl-NL" smtClean="0"/>
              <a:pPr/>
              <a:t>4</a:t>
            </a:fld>
            <a:endParaRPr lang="nl-NL" smtClean="0"/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3FCDA-F323-4922-AD9C-018767FBDB73}" type="slidenum">
              <a:rPr lang="nl-NL"/>
              <a:pPr/>
              <a:t>5</a:t>
            </a:fld>
            <a:endParaRPr lang="nl-NL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Vernieuwde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brochure: “Samen respectvol sporten”:</a:t>
            </a:r>
          </a:p>
          <a:p>
            <a:endParaRPr lang="nl-N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 vinden op de website van sport beweegt je school, onder het sjabloon “praktijk” en doorklikken naar “praktijkbrochures” (hier in de PPT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gelinked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aan de afbeelding van de voorpagina).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Promotor dit jaar zijn de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Yellow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Tigers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(nationale volleybalteam van België),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die ook het gezicht vormen van de nieuwe affiche (te zien op de tweede pagina van de brochure)</a:t>
            </a:r>
          </a:p>
          <a:p>
            <a:endParaRPr lang="nl-N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Tracht als leraar lichamelijke opvoeding bij elke sportdiscipline het </a:t>
            </a:r>
            <a:r>
              <a:rPr lang="nl-B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fair-playelement</a:t>
            </a:r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naar voor te brengen, dit kan je doen door bepaalde rituelen</a:t>
            </a:r>
            <a:r>
              <a:rPr lang="nl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(voor, tijdens, tussen  en na) steeds te laten terugkeren in elke sporttak.</a:t>
            </a:r>
          </a:p>
          <a:p>
            <a:r>
              <a:rPr lang="nl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(verder bladeren in de online brochure, daar staan de verschillende sporttakken vermeld)</a:t>
            </a:r>
          </a:p>
          <a:p>
            <a:endParaRPr lang="nl-B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Toon de video van </a:t>
            </a:r>
            <a:r>
              <a:rPr lang="nl-B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Yellow</a:t>
            </a:r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Tigers</a:t>
            </a:r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nl-B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Knack</a:t>
            </a:r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Roeselare</a:t>
            </a:r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om het aspect rond vakoverschrijdend werken aan te tonen: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nl-B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Klasgesprek</a:t>
            </a:r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waarin studenten</a:t>
            </a:r>
            <a:r>
              <a:rPr lang="nl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kunnen aangeven wat voor hen </a:t>
            </a:r>
            <a:r>
              <a:rPr lang="nl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fair-play</a:t>
            </a:r>
            <a:r>
              <a:rPr lang="nl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betekent</a:t>
            </a:r>
          </a:p>
          <a:p>
            <a:r>
              <a:rPr lang="nl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-Groepsdiscussie over </a:t>
            </a:r>
            <a:r>
              <a:rPr lang="nl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fair-play</a:t>
            </a:r>
            <a:endParaRPr lang="nl-B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-Rollenspelen waarin </a:t>
            </a:r>
            <a:r>
              <a:rPr lang="nl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fair-play</a:t>
            </a:r>
            <a:r>
              <a:rPr lang="nl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aan bod komt.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Tijdelijke aanduiding voor dianummer 3"/>
          <p:cNvSpPr txBox="1">
            <a:spLocks noGrp="1"/>
          </p:cNvSpPr>
          <p:nvPr/>
        </p:nvSpPr>
        <p:spPr bwMode="auto">
          <a:xfrm>
            <a:off x="3777002" y="9428309"/>
            <a:ext cx="2890514" cy="496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2326CC5-3654-478C-BEDF-208A0ECA1BCB}" type="slidenum">
              <a:rPr lang="nl-BE" sz="1200">
                <a:latin typeface="+mn-lt"/>
              </a:rPr>
              <a:pPr algn="r">
                <a:defRPr/>
              </a:pPr>
              <a:t>11</a:t>
            </a:fld>
            <a:endParaRPr lang="nl-BE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BE" b="1" dirty="0" smtClean="0"/>
              <a:t>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nl-B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nl-BE" b="1" dirty="0" smtClean="0"/>
          </a:p>
          <a:p>
            <a:r>
              <a:rPr lang="nl-BE" b="1" dirty="0" smtClean="0"/>
              <a:t> </a:t>
            </a:r>
            <a:endParaRPr lang="en-US" b="1" dirty="0" smtClean="0"/>
          </a:p>
        </p:txBody>
      </p:sp>
      <p:sp>
        <p:nvSpPr>
          <p:cNvPr id="15363" name="Tijdelijke aanduiding voor dianummer 3"/>
          <p:cNvSpPr txBox="1">
            <a:spLocks noGrp="1"/>
          </p:cNvSpPr>
          <p:nvPr/>
        </p:nvSpPr>
        <p:spPr bwMode="auto">
          <a:xfrm>
            <a:off x="3777002" y="9428309"/>
            <a:ext cx="2890514" cy="496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A632661-5492-4E5D-A112-19FE36C0744C}" type="slidenum">
              <a:rPr lang="nl-BE" sz="1200">
                <a:latin typeface="+mn-lt"/>
              </a:rPr>
              <a:pPr algn="r">
                <a:defRPr/>
              </a:pPr>
              <a:t>12</a:t>
            </a:fld>
            <a:endParaRPr lang="nl-BE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BE" b="1" dirty="0" smtClean="0"/>
              <a:t>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nl-B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nl-BE" b="1" dirty="0" smtClean="0"/>
          </a:p>
          <a:p>
            <a:r>
              <a:rPr lang="nl-BE" b="1" dirty="0" smtClean="0"/>
              <a:t> </a:t>
            </a:r>
            <a:endParaRPr lang="en-US" b="1" dirty="0" smtClean="0"/>
          </a:p>
        </p:txBody>
      </p:sp>
      <p:sp>
        <p:nvSpPr>
          <p:cNvPr id="15363" name="Tijdelijke aanduiding voor dianummer 3"/>
          <p:cNvSpPr txBox="1">
            <a:spLocks noGrp="1"/>
          </p:cNvSpPr>
          <p:nvPr/>
        </p:nvSpPr>
        <p:spPr bwMode="auto">
          <a:xfrm>
            <a:off x="3777002" y="9428309"/>
            <a:ext cx="2890514" cy="496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A632661-5492-4E5D-A112-19FE36C0744C}" type="slidenum">
              <a:rPr lang="nl-BE" sz="1200">
                <a:latin typeface="+mn-lt"/>
              </a:rPr>
              <a:pPr algn="r">
                <a:defRPr/>
              </a:pPr>
              <a:t>13</a:t>
            </a:fld>
            <a:endParaRPr lang="nl-BE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BE" b="1" dirty="0" smtClean="0"/>
              <a:t>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nl-B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nl-BE" b="1" dirty="0" smtClean="0"/>
          </a:p>
          <a:p>
            <a:r>
              <a:rPr lang="nl-BE" b="1" dirty="0" smtClean="0"/>
              <a:t> </a:t>
            </a:r>
            <a:endParaRPr lang="en-US" b="1" dirty="0" smtClean="0"/>
          </a:p>
        </p:txBody>
      </p:sp>
      <p:sp>
        <p:nvSpPr>
          <p:cNvPr id="15363" name="Tijdelijke aanduiding voor dianummer 3"/>
          <p:cNvSpPr txBox="1">
            <a:spLocks noGrp="1"/>
          </p:cNvSpPr>
          <p:nvPr/>
        </p:nvSpPr>
        <p:spPr bwMode="auto">
          <a:xfrm>
            <a:off x="3777002" y="9428309"/>
            <a:ext cx="2890514" cy="496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A632661-5492-4E5D-A112-19FE36C0744C}" type="slidenum">
              <a:rPr lang="nl-BE" sz="1200">
                <a:latin typeface="+mn-lt"/>
              </a:rPr>
              <a:pPr algn="r">
                <a:defRPr/>
              </a:pPr>
              <a:t>14</a:t>
            </a:fld>
            <a:endParaRPr lang="nl-BE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0E5A55-92EB-4880-87B5-16E05C39624B}" type="slidenum">
              <a:rPr lang="nl-BE" smtClean="0"/>
              <a:pPr>
                <a:defRPr/>
              </a:pPr>
              <a:t>15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al33.com/sportbeweegtjeschool.be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schoolsport.be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0FB87-5F9E-4377-81AE-BA911BAA5D63}" type="datetime1">
              <a:rPr lang="nl-BE"/>
              <a:pPr>
                <a:defRPr/>
              </a:pPr>
              <a:t>5/05/2017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8514C-8BF4-4521-97FA-253E6BA499A9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07C0-A49E-4875-948E-B2A0BC486975}" type="datetime1">
              <a:rPr lang="nl-BE"/>
              <a:pPr>
                <a:defRPr/>
              </a:pPr>
              <a:t>5/05/2017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90DED-23CC-4250-AB5E-2E02AB91426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D3F88-71AD-4290-ACEE-8324AFE1453F}" type="datetime1">
              <a:rPr lang="nl-BE"/>
              <a:pPr>
                <a:defRPr/>
              </a:pPr>
              <a:t>5/05/2017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56A9D-4BE9-42E2-9EF3-C1F4917FA901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ADF55-D7DA-48A8-9479-904F2E223865}" type="datetime1">
              <a:rPr lang="nl-BE"/>
              <a:pPr>
                <a:defRPr/>
              </a:pPr>
              <a:t>5/05/2017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9093A-5E89-4148-A4C6-21D9B23E3E1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2DDB7-8E29-4013-966C-A848329CE5D1}" type="datetime1">
              <a:rPr lang="nl-BE"/>
              <a:pPr>
                <a:defRPr/>
              </a:pPr>
              <a:t>5/05/2017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45BB2-ECDC-4228-9C53-F8FE0D334197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3CFEA-4FF5-43DA-98B6-0957D17F0EFA}" type="datetime1">
              <a:rPr lang="nl-BE"/>
              <a:pPr>
                <a:defRPr/>
              </a:pPr>
              <a:t>5/05/2017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B5E24-3003-49FC-979B-F86D14BD2544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BB56-7223-4EB1-A869-2B69730F2D8D}" type="datetime1">
              <a:rPr lang="nl-BE"/>
              <a:pPr>
                <a:defRPr/>
              </a:pPr>
              <a:t>5/05/2017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EC54F-7EE4-4CB5-A5CE-89337225498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52F19-4E2B-4AB0-9B72-8C6E5E66DE5E}" type="datetime1">
              <a:rPr lang="nl-BE"/>
              <a:pPr>
                <a:defRPr/>
              </a:pPr>
              <a:t>5/05/2017</a:t>
            </a:fld>
            <a:endParaRPr lang="nl-BE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870FE-AB9A-4F50-A7D3-CEFC831BBF84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ne\AppData\Local\Microsoft\Windows\Temporary Internet Files\Content.Outlook\134FFNUF\hoofding powerpoint ann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5"/>
          <p:cNvSpPr txBox="1"/>
          <p:nvPr userDrawn="1"/>
        </p:nvSpPr>
        <p:spPr>
          <a:xfrm>
            <a:off x="2843213" y="6308725"/>
            <a:ext cx="3529012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BE" dirty="0" err="1">
                <a:hlinkClick r:id="rId3"/>
              </a:rPr>
              <a:t>www.sportbeweegtjeschool.be</a:t>
            </a:r>
            <a:endParaRPr lang="nl-BE" dirty="0"/>
          </a:p>
        </p:txBody>
      </p:sp>
      <p:sp>
        <p:nvSpPr>
          <p:cNvPr id="4" name="Rechthoek 6"/>
          <p:cNvSpPr/>
          <p:nvPr userDrawn="1"/>
        </p:nvSpPr>
        <p:spPr>
          <a:xfrm>
            <a:off x="6443663" y="6308725"/>
            <a:ext cx="22367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dirty="0" err="1">
                <a:hlinkClick r:id="rId4"/>
              </a:rPr>
              <a:t>www.schoolsport.be</a:t>
            </a:r>
            <a:endParaRPr lang="nl-BE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50825" y="6237288"/>
            <a:ext cx="2133600" cy="365125"/>
          </a:xfrm>
        </p:spPr>
        <p:txBody>
          <a:bodyPr/>
          <a:lstStyle>
            <a:lvl1pPr>
              <a:defRPr sz="1800"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nl-BE"/>
              <a:t>Startvergadering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BC28C-6E37-4696-B6DA-DDD3DF832972}" type="datetime1">
              <a:rPr lang="nl-BE"/>
              <a:pPr>
                <a:defRPr/>
              </a:pPr>
              <a:t>5/05/2017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7D8FC-89A9-47AC-B23C-60F8F4DF006D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875B3-52E3-453C-9539-2DD28152E213}" type="datetime1">
              <a:rPr lang="nl-BE"/>
              <a:pPr>
                <a:defRPr/>
              </a:pPr>
              <a:t>5/05/2017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27427-7A32-4EB7-B79C-31B55A7A239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nl-BE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0BA032-CA30-4905-9691-DF09EA02B318}" type="datetime1">
              <a:rPr lang="nl-BE"/>
              <a:pPr>
                <a:defRPr/>
              </a:pPr>
              <a:t>5/05/2017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3CA7AC-82C7-414A-B734-106D3E2F547B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60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://www.sportbeweegtjeschool.be/images/praktijk_brochures/SO_Brochure_Fairplay/mobile/index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SVSSERVER\Algemeen\Act.%20Sec\Infovergadering\16%20-%2017\2016-SVS%20FAIRPLAY.m4v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ijdelijke aanduiding voor inhoud 9"/>
          <p:cNvSpPr>
            <a:spLocks noGrp="1"/>
          </p:cNvSpPr>
          <p:nvPr>
            <p:ph idx="4294967295"/>
          </p:nvPr>
        </p:nvSpPr>
        <p:spPr>
          <a:xfrm>
            <a:off x="250825" y="1844675"/>
            <a:ext cx="8496300" cy="413702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nl-BE" dirty="0" smtClean="0"/>
              <a:t> </a:t>
            </a:r>
            <a:endParaRPr lang="nl-BE" sz="4400" b="1" dirty="0" smtClean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nl-BE" sz="88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FAIR PLAY</a:t>
            </a:r>
            <a:endParaRPr lang="nl-NL" sz="8800" b="1" dirty="0" smtClean="0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11188" y="4149725"/>
            <a:ext cx="80645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l-BE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Secundair Onderwijs</a:t>
            </a:r>
          </a:p>
        </p:txBody>
      </p:sp>
      <p:pic>
        <p:nvPicPr>
          <p:cNvPr id="4" name="Afbeelding 3" descr="Vlaanderen_is_onderwijs_en_vorming_B30mm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949280"/>
            <a:ext cx="1829088" cy="764704"/>
          </a:xfrm>
          <a:prstGeom prst="rect">
            <a:avLst/>
          </a:prstGeom>
        </p:spPr>
      </p:pic>
      <p:pic>
        <p:nvPicPr>
          <p:cNvPr id="7" name="Picture 2" descr="http://www.schoolsport.be/upload/Centraal/Fairplay/Secundair/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1500198" cy="1500198"/>
          </a:xfrm>
          <a:prstGeom prst="rect">
            <a:avLst/>
          </a:prstGeom>
          <a:noFill/>
        </p:spPr>
      </p:pic>
      <p:pic>
        <p:nvPicPr>
          <p:cNvPr id="8" name="Picture 2" descr="http://www.schoolsport.be/upload/Centraal/Fairplay/Secundair/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3857628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hoolsport.be/upload/headers/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876"/>
            <a:ext cx="8334382" cy="138017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Nieuws - SVS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nl-B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nl-B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nl-B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 </a:t>
            </a:r>
            <a:r>
              <a:rPr kumimoji="0" lang="nl-B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</a:t>
            </a: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8" name="Picture 4" descr="http://www.schoolsport.be/images/h2bul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5"/>
            <a:ext cx="152400" cy="257175"/>
          </a:xfrm>
          <a:prstGeom prst="rect">
            <a:avLst/>
          </a:prstGeom>
          <a:noFill/>
        </p:spPr>
      </p:pic>
      <p:pic>
        <p:nvPicPr>
          <p:cNvPr id="1029" name="Picture 5" descr="http://www.schoolsport.be/images/h2bul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8" y="15875"/>
            <a:ext cx="152400" cy="257175"/>
          </a:xfrm>
          <a:prstGeom prst="rect">
            <a:avLst/>
          </a:prstGeom>
          <a:noFill/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57158" y="2357430"/>
            <a:ext cx="5410200" cy="685800"/>
          </a:xfrm>
          <a:prstGeom prst="rect">
            <a:avLst/>
          </a:prstGeom>
          <a:solidFill>
            <a:srgbClr val="0066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200" b="1" dirty="0" err="1">
                <a:solidFill>
                  <a:schemeClr val="bg1"/>
                </a:solidFill>
                <a:latin typeface="Arial" charset="0"/>
              </a:rPr>
              <a:t>www.schoolsport.be</a:t>
            </a:r>
            <a:endParaRPr lang="nl-NL" dirty="0">
              <a:latin typeface="Times New Roman" pitchFamily="18" charset="0"/>
            </a:endParaRPr>
          </a:p>
        </p:txBody>
      </p:sp>
      <p:pic>
        <p:nvPicPr>
          <p:cNvPr id="1031" name="Picture 7" descr="http://www.schoolsport.be/images/schoolsport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143248"/>
            <a:ext cx="8286808" cy="478345"/>
          </a:xfrm>
          <a:prstGeom prst="rect">
            <a:avLst/>
          </a:prstGeom>
          <a:noFill/>
        </p:spPr>
      </p:pic>
      <p:sp>
        <p:nvSpPr>
          <p:cNvPr id="10" name="Rechthoek 9"/>
          <p:cNvSpPr/>
          <p:nvPr/>
        </p:nvSpPr>
        <p:spPr>
          <a:xfrm>
            <a:off x="357158" y="1714488"/>
            <a:ext cx="3390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COMMUNICATIE</a:t>
            </a:r>
            <a:endParaRPr lang="nl-BE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57158" y="4929198"/>
            <a:ext cx="4143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Kalender</a:t>
            </a:r>
          </a:p>
          <a:p>
            <a:pPr marL="342900" indent="-342900">
              <a:buFontTx/>
              <a:buChar char="-"/>
            </a:pP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</a:t>
            </a:r>
          </a:p>
          <a:p>
            <a:pPr marL="342900" indent="-342900">
              <a:buFontTx/>
              <a:buChar char="-"/>
            </a:pP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Uitslagen</a:t>
            </a:r>
          </a:p>
          <a:p>
            <a:pPr marL="342900" indent="-342900">
              <a:buFontTx/>
              <a:buChar char="-"/>
            </a:pP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Inschrijvingsformulieren</a:t>
            </a:r>
          </a:p>
          <a:p>
            <a:pPr marL="342900" indent="-342900">
              <a:buFontTx/>
              <a:buChar char="-"/>
            </a:pP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Maandelijkse nieuwsbrief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0"/>
            <a:ext cx="9144000" cy="198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vak 12"/>
          <p:cNvSpPr txBox="1"/>
          <p:nvPr/>
        </p:nvSpPr>
        <p:spPr>
          <a:xfrm>
            <a:off x="3419872" y="1988840"/>
            <a:ext cx="5544616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l-BE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brochure </a:t>
            </a:r>
          </a:p>
          <a:p>
            <a:r>
              <a:rPr lang="nl-BE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‘Samen respectvol sporten’</a:t>
            </a:r>
            <a:endParaRPr lang="nl-B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419872" y="3356992"/>
            <a:ext cx="55446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nl-BE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Fairplayaffiches</a:t>
            </a:r>
            <a:r>
              <a:rPr lang="nl-B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B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nl-BE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nl-B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cruciale rol van de leerkracht</a:t>
            </a:r>
            <a:br>
              <a:rPr lang="nl-B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nl-BE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nl-B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reglementen en rituelen</a:t>
            </a:r>
            <a:br>
              <a:rPr lang="nl-B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nl-BE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nl-B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vakoverschrijdend </a:t>
            </a:r>
            <a:endParaRPr lang="nl-BE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915816" y="6381328"/>
            <a:ext cx="5904656" cy="4766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/>
          <p:cNvSpPr/>
          <p:nvPr/>
        </p:nvSpPr>
        <p:spPr>
          <a:xfrm>
            <a:off x="899592" y="1556792"/>
            <a:ext cx="734481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3862" t="11200" r="33851" b="8301"/>
          <a:stretch>
            <a:fillRect/>
          </a:stretch>
        </p:blipFill>
        <p:spPr bwMode="auto">
          <a:xfrm>
            <a:off x="51344" y="1700808"/>
            <a:ext cx="322451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7"/>
          <p:cNvSpPr txBox="1">
            <a:spLocks noChangeArrowheads="1"/>
          </p:cNvSpPr>
          <p:nvPr/>
        </p:nvSpPr>
        <p:spPr bwMode="auto">
          <a:xfrm>
            <a:off x="1692275" y="429260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29699" name="Text Box 9"/>
          <p:cNvSpPr txBox="1">
            <a:spLocks noChangeArrowheads="1"/>
          </p:cNvSpPr>
          <p:nvPr/>
        </p:nvSpPr>
        <p:spPr bwMode="auto">
          <a:xfrm>
            <a:off x="4140200" y="2708275"/>
            <a:ext cx="482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2915816" y="6309320"/>
            <a:ext cx="5832648" cy="3600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1986" name="Picture 2" descr="http://www.schoolsport.be/upload/Centraal/Fairplay/Fair%20Play%20sec%20affiche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5153025" cy="3590926"/>
          </a:xfrm>
          <a:prstGeom prst="rect">
            <a:avLst/>
          </a:prstGeom>
          <a:noFill/>
        </p:spPr>
      </p:pic>
      <p:sp>
        <p:nvSpPr>
          <p:cNvPr id="9" name="Rechthoek 8"/>
          <p:cNvSpPr/>
          <p:nvPr/>
        </p:nvSpPr>
        <p:spPr>
          <a:xfrm>
            <a:off x="5786446" y="2643182"/>
            <a:ext cx="245932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Fairplayaffiche</a:t>
            </a:r>
            <a:r>
              <a:rPr lang="nl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nl-BE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BE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- 5 affiches per school</a:t>
            </a:r>
          </a:p>
          <a:p>
            <a:endParaRPr lang="nl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1772816"/>
            <a:ext cx="91440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nl-BE" sz="3200" b="1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915816" y="6309320"/>
            <a:ext cx="5832648" cy="3600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3643306" y="2214554"/>
            <a:ext cx="527529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Cruciale rol van de leerkracht</a:t>
            </a:r>
          </a:p>
          <a:p>
            <a:endParaRPr lang="nl-BE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BE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‘Samen respectvol sporten’ en ‘Fair Play’ als gedragscode</a:t>
            </a:r>
          </a:p>
          <a:p>
            <a:pPr>
              <a:buFontTx/>
              <a:buChar char="-"/>
            </a:pPr>
            <a:r>
              <a:rPr lang="nl-BE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1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Fairplaykapiteinsbanden</a:t>
            </a:r>
            <a:endParaRPr lang="nl-BE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BE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nl-BE" sz="1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Fairplaytoss</a:t>
            </a:r>
            <a:endParaRPr lang="nl-BE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BE" sz="2400" dirty="0"/>
          </a:p>
        </p:txBody>
      </p:sp>
      <p:pic>
        <p:nvPicPr>
          <p:cNvPr id="38914" name="Picture 2" descr="http://www.schoolsport.be/upload/Centraal/Fairplay/To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2428892" cy="1483593"/>
          </a:xfrm>
          <a:prstGeom prst="rect">
            <a:avLst/>
          </a:prstGeom>
          <a:noFill/>
        </p:spPr>
      </p:pic>
      <p:pic>
        <p:nvPicPr>
          <p:cNvPr id="38916" name="Picture 4" descr="http://www.schoolsport.be/upload/Centraal/Fairplay/kapiteinsband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00504"/>
            <a:ext cx="2645453" cy="1985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9"/>
          <p:cNvSpPr txBox="1">
            <a:spLocks noChangeArrowheads="1"/>
          </p:cNvSpPr>
          <p:nvPr/>
        </p:nvSpPr>
        <p:spPr bwMode="auto">
          <a:xfrm>
            <a:off x="4140200" y="2708275"/>
            <a:ext cx="482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2915816" y="6309320"/>
            <a:ext cx="5832648" cy="3600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4500562" y="2214554"/>
            <a:ext cx="3860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Reglementen en rituelen:</a:t>
            </a:r>
          </a:p>
          <a:p>
            <a:endParaRPr lang="nl-BE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nl-BE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Reglementen</a:t>
            </a:r>
          </a:p>
          <a:p>
            <a:pPr>
              <a:buFontTx/>
              <a:buChar char="-"/>
            </a:pPr>
            <a:r>
              <a:rPr lang="nl-BE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Afspraken / rituelen</a:t>
            </a:r>
            <a:endParaRPr lang="nl-BE" sz="1400" dirty="0"/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3116"/>
            <a:ext cx="3571900" cy="177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3" name="Tabel 32"/>
          <p:cNvGraphicFramePr>
            <a:graphicFrameLocks noGrp="1"/>
          </p:cNvGraphicFramePr>
          <p:nvPr/>
        </p:nvGraphicFramePr>
        <p:xfrm>
          <a:off x="571472" y="4071942"/>
          <a:ext cx="6096000" cy="2406255"/>
        </p:xfrm>
        <a:graphic>
          <a:graphicData uri="http://schemas.openxmlformats.org/drawingml/2006/table">
            <a:tbl>
              <a:tblPr/>
              <a:tblGrid>
                <a:gridCol w="817469"/>
                <a:gridCol w="5278531"/>
              </a:tblGrid>
              <a:tr h="2736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 b="1">
                          <a:latin typeface="Calibri"/>
                          <a:ea typeface="Calibri"/>
                          <a:cs typeface="Calibri"/>
                        </a:rPr>
                        <a:t>Basketbal</a:t>
                      </a:r>
                      <a:endParaRPr lang="nl-B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5" marR="66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615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Calibri"/>
                        </a:rPr>
                        <a:t>VOOR </a:t>
                      </a:r>
                      <a:endParaRPr lang="nl-B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5" marR="66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BE" sz="1200">
                          <a:latin typeface="Calibri"/>
                          <a:ea typeface="Calibri"/>
                          <a:cs typeface="Calibri"/>
                        </a:rPr>
                        <a:t>Elke ploeg vormt een “huddle” (handen op elkaar en kreet) bv. One Team!</a:t>
                      </a:r>
                      <a:endParaRPr lang="nl-BE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BE" sz="1200">
                          <a:latin typeface="Calibri"/>
                          <a:ea typeface="Calibri"/>
                          <a:cs typeface="Calibri"/>
                        </a:rPr>
                        <a:t>De spelers die de wedstrijd starten, schudden handen met de scheidsrechters, de tafelofficials en de tegenspelers die starten.</a:t>
                      </a:r>
                      <a:endParaRPr lang="nl-B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5" marR="66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Calibri"/>
                        </a:rPr>
                        <a:t>TIJDENS</a:t>
                      </a:r>
                      <a:endParaRPr lang="nl-B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5" marR="66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BE" sz="1200" dirty="0">
                          <a:latin typeface="Calibri"/>
                          <a:ea typeface="Calibri"/>
                          <a:cs typeface="Calibri"/>
                        </a:rPr>
                        <a:t>Wanneer de scheidsrechter twijfelt over bepaalde situaties, geeft een speler zijn/haar “fout” toe.</a:t>
                      </a:r>
                      <a:endParaRPr lang="nl-BE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BE" sz="1200" dirty="0">
                          <a:latin typeface="Calibri"/>
                          <a:ea typeface="Calibri"/>
                          <a:cs typeface="Calibri"/>
                        </a:rPr>
                        <a:t>Bij elke time-out en bij de start van de 2</a:t>
                      </a:r>
                      <a:r>
                        <a:rPr lang="nl-BE" sz="1200" baseline="30000" dirty="0">
                          <a:latin typeface="Calibri"/>
                          <a:ea typeface="Calibri"/>
                          <a:cs typeface="Calibri"/>
                        </a:rPr>
                        <a:t>de</a:t>
                      </a:r>
                      <a:r>
                        <a:rPr lang="nl-BE" sz="1200" dirty="0">
                          <a:latin typeface="Calibri"/>
                          <a:ea typeface="Calibri"/>
                          <a:cs typeface="Calibri"/>
                        </a:rPr>
                        <a:t> helft vormen de spelers opnieuw een “</a:t>
                      </a:r>
                      <a:r>
                        <a:rPr lang="nl-BE" sz="1200" dirty="0" err="1">
                          <a:latin typeface="Calibri"/>
                          <a:ea typeface="Calibri"/>
                          <a:cs typeface="Calibri"/>
                        </a:rPr>
                        <a:t>huddle</a:t>
                      </a:r>
                      <a:r>
                        <a:rPr lang="nl-BE" sz="1200" dirty="0">
                          <a:latin typeface="Calibri"/>
                          <a:ea typeface="Calibri"/>
                          <a:cs typeface="Calibri"/>
                        </a:rPr>
                        <a:t>” (handen op elkaar en kreet)</a:t>
                      </a:r>
                      <a:endParaRPr lang="nl-B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5" marR="66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Calibri"/>
                        </a:rPr>
                        <a:t>NA</a:t>
                      </a:r>
                      <a:endParaRPr lang="nl-B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5" marR="66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BE" sz="1200" dirty="0">
                          <a:latin typeface="Calibri"/>
                          <a:ea typeface="Calibri"/>
                          <a:cs typeface="Calibri"/>
                        </a:rPr>
                        <a:t>Alle spelers en coaches schudden handen met scheidsrechters, tafelofficials en alle tegenspelers- en coach.</a:t>
                      </a:r>
                      <a:endParaRPr lang="nl-B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5" marR="66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latin typeface="Calibri"/>
                          <a:ea typeface="Calibri"/>
                          <a:cs typeface="Calibri"/>
                        </a:rPr>
                        <a:t>BRON</a:t>
                      </a:r>
                      <a:endParaRPr lang="nl-B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5" marR="66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200" dirty="0">
                          <a:latin typeface="Calibri"/>
                          <a:ea typeface="Calibri"/>
                          <a:cs typeface="Calibri"/>
                        </a:rPr>
                        <a:t>Benjamin Bogaert</a:t>
                      </a:r>
                      <a:r>
                        <a:rPr lang="nl-BE" sz="1200" dirty="0">
                          <a:latin typeface="Calibri"/>
                          <a:ea typeface="Calibri"/>
                          <a:cs typeface="Calibri"/>
                        </a:rPr>
                        <a:t>, Recreatief Coördinator  Vlaamse Basketballiga</a:t>
                      </a:r>
                      <a:endParaRPr lang="nl-B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35" marR="66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857620" y="2214554"/>
            <a:ext cx="3088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Vakoverschrijdend:</a:t>
            </a:r>
          </a:p>
          <a:p>
            <a:endParaRPr lang="nl-BE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nl-BE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Videofilmpje</a:t>
            </a:r>
          </a:p>
          <a:p>
            <a:pPr>
              <a:buFontTx/>
              <a:buChar char="-"/>
            </a:pPr>
            <a:r>
              <a:rPr lang="nl-BE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1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klasgesprek</a:t>
            </a:r>
            <a:r>
              <a:rPr lang="nl-BE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groepsdiscussie</a:t>
            </a:r>
            <a:endParaRPr lang="nl-BE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9" name="Picture 3" descr="http://www.schoolsport.be/upload/Centraal/Fairplay/Foto%20filmp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315862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16-SVS FAIRPLAY.m4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:\Act. Sec\Fair play\49 SCHOOL 1 jaar St.-Andreaslyceum Brugge - klas1F - foto 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071810"/>
            <a:ext cx="1171944" cy="1657506"/>
          </a:xfrm>
          <a:prstGeom prst="rect">
            <a:avLst/>
          </a:prstGeom>
          <a:noFill/>
        </p:spPr>
      </p:pic>
      <p:pic>
        <p:nvPicPr>
          <p:cNvPr id="69634" name="Picture 2" descr="R:\Act. Sec\Fair play\80 SCHOOL 3e jaar St.-Andreaslyceum Brugge - klas3B - foto 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000372"/>
            <a:ext cx="1928826" cy="1363782"/>
          </a:xfrm>
          <a:prstGeom prst="rect">
            <a:avLst/>
          </a:prstGeom>
          <a:noFill/>
        </p:spPr>
      </p:pic>
      <p:pic>
        <p:nvPicPr>
          <p:cNvPr id="69635" name="Picture 3" descr="R:\Act. Sec\Fair play\48 SCHOOL 1e jaar St.-Andreaslyceum Brugge - klas1F - foto 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14488"/>
            <a:ext cx="1906354" cy="1347893"/>
          </a:xfrm>
          <a:prstGeom prst="rect">
            <a:avLst/>
          </a:prstGeom>
          <a:noFill/>
        </p:spPr>
      </p:pic>
      <p:pic>
        <p:nvPicPr>
          <p:cNvPr id="69636" name="Picture 4" descr="R:\Act. Sec\Fair play\79 SCHOOL 3e jaar St.-Andreaslyceum Brugge - klas3B - foto 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643050"/>
            <a:ext cx="1857356" cy="1393119"/>
          </a:xfrm>
          <a:prstGeom prst="rect">
            <a:avLst/>
          </a:prstGeom>
          <a:noFill/>
        </p:spPr>
      </p:pic>
      <p:pic>
        <p:nvPicPr>
          <p:cNvPr id="69637" name="Picture 5" descr="R:\Act. Sec\Fair play\81 SCHOOL 3e jaar St.-Andreaslyceum Brugge klas 3A - foto 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70" y="4929198"/>
            <a:ext cx="2500330" cy="1250441"/>
          </a:xfrm>
          <a:prstGeom prst="rect">
            <a:avLst/>
          </a:prstGeom>
          <a:noFill/>
        </p:spPr>
      </p:pic>
      <p:pic>
        <p:nvPicPr>
          <p:cNvPr id="69638" name="Picture 6" descr="R:\Act. Sec\Fair play\82 SCHOOL 3e jaar St.-Andreaslyceum Brugge klas 3A - foto 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1714488"/>
            <a:ext cx="1928826" cy="1363781"/>
          </a:xfrm>
          <a:prstGeom prst="rect">
            <a:avLst/>
          </a:prstGeom>
          <a:noFill/>
        </p:spPr>
      </p:pic>
      <p:pic>
        <p:nvPicPr>
          <p:cNvPr id="69639" name="Picture 7" descr="R:\Act. Sec\Fair play\83 SCHOOL 3e jaar St.-Andreaslyceum Brugge 2 - klas3C - foto 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4357694"/>
            <a:ext cx="1910974" cy="1351159"/>
          </a:xfrm>
          <a:prstGeom prst="rect">
            <a:avLst/>
          </a:prstGeom>
          <a:noFill/>
        </p:spPr>
      </p:pic>
      <p:pic>
        <p:nvPicPr>
          <p:cNvPr id="69640" name="Picture 8" descr="R:\Act. Sec\Fair play\85 SCHOOL 3e jaar St.-Andreaslyceum Brugge 2 - klas3C - foto 85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1714488"/>
            <a:ext cx="2000232" cy="1500174"/>
          </a:xfrm>
          <a:prstGeom prst="rect">
            <a:avLst/>
          </a:prstGeom>
          <a:noFill/>
        </p:spPr>
      </p:pic>
      <p:pic>
        <p:nvPicPr>
          <p:cNvPr id="69641" name="Picture 9" descr="R:\Act. Sec\Fair play\87 SCHOOL 3e jaar St.-Andreaslyceum Brugge 2 - klas3D - foto 8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0" y="4786322"/>
            <a:ext cx="1060702" cy="1500174"/>
          </a:xfrm>
          <a:prstGeom prst="rect">
            <a:avLst/>
          </a:prstGeom>
          <a:noFill/>
        </p:spPr>
      </p:pic>
      <p:pic>
        <p:nvPicPr>
          <p:cNvPr id="69642" name="Picture 10" descr="R:\Act. Sec\Fair play\88 SCHOOL 3e jaar St.-Andreaslyceum Brugge 2 - klas3D - foto 8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546" y="4714884"/>
            <a:ext cx="1214446" cy="1717617"/>
          </a:xfrm>
          <a:prstGeom prst="rect">
            <a:avLst/>
          </a:prstGeom>
          <a:noFill/>
        </p:spPr>
      </p:pic>
      <p:pic>
        <p:nvPicPr>
          <p:cNvPr id="69643" name="Picture 11" descr="R:\Act. Sec\Fair play\89 SCHOOL 3e jaar St.-Andreaslyceum Brugge 2 - klas3E - foto 8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0430" y="2928934"/>
            <a:ext cx="1254878" cy="1774800"/>
          </a:xfrm>
          <a:prstGeom prst="rect">
            <a:avLst/>
          </a:prstGeom>
          <a:noFill/>
        </p:spPr>
      </p:pic>
      <p:pic>
        <p:nvPicPr>
          <p:cNvPr id="69644" name="Picture 12" descr="R:\Act. Sec\Fair play\90 SCHOOL 3e jaar St.-Andreaslyceum Brugge 2 - klas3E - foto 9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3438" y="4857760"/>
            <a:ext cx="1928825" cy="1446619"/>
          </a:xfrm>
          <a:prstGeom prst="rect">
            <a:avLst/>
          </a:prstGeom>
          <a:noFill/>
        </p:spPr>
      </p:pic>
      <p:pic>
        <p:nvPicPr>
          <p:cNvPr id="69645" name="Picture 13" descr="R:\Act. Sec\Fair play\91 SCHOOL 3e jaar St.-Andreaslyceum Brugge 2 - klas3E - foto 9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92" y="3393280"/>
            <a:ext cx="1977993" cy="1483495"/>
          </a:xfrm>
          <a:prstGeom prst="rect">
            <a:avLst/>
          </a:prstGeom>
          <a:noFill/>
        </p:spPr>
      </p:pic>
      <p:pic>
        <p:nvPicPr>
          <p:cNvPr id="69646" name="Picture 14" descr="R:\Act. Sec\Fair play\46 SCHOOL 1e jaar St.-Andreaslyceum Brugge - klas1E - foto 46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86314" y="3214686"/>
            <a:ext cx="2071702" cy="1464803"/>
          </a:xfrm>
          <a:prstGeom prst="rect">
            <a:avLst/>
          </a:prstGeom>
          <a:noFill/>
        </p:spPr>
      </p:pic>
      <p:pic>
        <p:nvPicPr>
          <p:cNvPr id="69647" name="Picture 15" descr="R:\Act. Sec\Fair play\45 SCHOOL 1e jaar St.-Andreaslyceum Brugge - klas1E - foto 45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5720" y="5643578"/>
            <a:ext cx="1515511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42910" y="1928802"/>
            <a:ext cx="778674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Opdracht:</a:t>
            </a:r>
            <a:endParaRPr lang="nl-BE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BE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Sportieve activiteiten aanbieden</a:t>
            </a: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l-BE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nl-BE" sz="1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intrascolair</a:t>
            </a:r>
            <a:r>
              <a:rPr lang="nl-BE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activiteiten in de school, 1 school</a:t>
            </a:r>
          </a:p>
          <a:p>
            <a:pPr marL="1257300" lvl="2" indent="-342900"/>
            <a:r>
              <a:rPr lang="nl-BE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Interscolair = activiteiten buiten de school met meerdere scholen</a:t>
            </a:r>
            <a:endParaRPr lang="nl-BE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 startAt="2"/>
            </a:pP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Samenwerkingsverbanden bevorderen</a:t>
            </a:r>
          </a:p>
          <a:p>
            <a:pPr marL="342900" indent="-342900">
              <a:buAutoNum type="arabicPeriod" startAt="2"/>
            </a:pP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Ondersteunen scholen om bewegingsstimulerend aanbod te realiseren.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00034" y="3071810"/>
            <a:ext cx="8215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 organisaties</a:t>
            </a: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= specifieke activiteiten per onderwijstype</a:t>
            </a:r>
          </a:p>
          <a:p>
            <a:pPr marL="342900" indent="-342900"/>
            <a:endParaRPr lang="nl-BE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BASISONDERWIJS</a:t>
            </a: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a. Woensdagnamiddag</a:t>
            </a: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Lokale werking d.m.v. tornooien en happenings</a:t>
            </a: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b. Tijdens de lesdagen</a:t>
            </a: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Bewegingslandschappen (</a:t>
            </a:r>
            <a:r>
              <a:rPr lang="nl-BE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Rollebolle</a:t>
            </a: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BE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Kronkeldiedoe</a:t>
            </a: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…)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428596" y="2000240"/>
            <a:ext cx="77867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ACTIVITEITEN</a:t>
            </a:r>
            <a:endParaRPr lang="nl-BE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BE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2" name="Picture 6" descr="im0007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285728"/>
            <a:ext cx="5638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1214422"/>
            <a:ext cx="770670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990600" y="381000"/>
            <a:ext cx="75993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tx2"/>
                </a:solidFill>
                <a:latin typeface="Arial" charset="0"/>
              </a:rPr>
              <a:t>b. Projecten tijdens lesdagen</a:t>
            </a:r>
            <a:br>
              <a:rPr lang="nl-NL" dirty="0">
                <a:solidFill>
                  <a:schemeClr val="tx2"/>
                </a:solidFill>
                <a:latin typeface="Arial" charset="0"/>
              </a:rPr>
            </a:br>
            <a:r>
              <a:rPr lang="nl-NL" dirty="0">
                <a:solidFill>
                  <a:schemeClr val="tx2"/>
                </a:solidFill>
                <a:latin typeface="Arial" charset="0"/>
              </a:rPr>
              <a:t>		Voor ieder leerjaar specifiek project</a:t>
            </a:r>
            <a:br>
              <a:rPr lang="nl-NL" dirty="0">
                <a:solidFill>
                  <a:schemeClr val="tx2"/>
                </a:solidFill>
                <a:latin typeface="Arial" charset="0"/>
              </a:rPr>
            </a:br>
            <a:endParaRPr lang="nl-NL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" name="Picture 4" descr="Afbeeldingsresultaat voor kronkeldiedo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477013" cy="4857760"/>
          </a:xfrm>
          <a:prstGeom prst="rect">
            <a:avLst/>
          </a:prstGeom>
          <a:noFill/>
        </p:spPr>
      </p:pic>
      <p:pic>
        <p:nvPicPr>
          <p:cNvPr id="3" name="Picture 6" descr="Afbeeldingsresultaat voor rolleboll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1607330"/>
            <a:ext cx="7000892" cy="52506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00034" y="2000240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ACTIVITEITEN</a:t>
            </a:r>
          </a:p>
        </p:txBody>
      </p:sp>
      <p:sp>
        <p:nvSpPr>
          <p:cNvPr id="3" name="Rechthoek 2"/>
          <p:cNvSpPr/>
          <p:nvPr/>
        </p:nvSpPr>
        <p:spPr>
          <a:xfrm>
            <a:off x="642910" y="2928934"/>
            <a:ext cx="78581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SECUNDAIR ONDERWIJS</a:t>
            </a:r>
            <a:endParaRPr lang="nl-BE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a. </a:t>
            </a: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Piramidale competitie</a:t>
            </a:r>
            <a:endParaRPr lang="nl-BE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b. </a:t>
            </a: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Recreatieve ontmoetingen – lokale werking</a:t>
            </a:r>
          </a:p>
          <a:p>
            <a:pPr marL="342900" indent="-342900"/>
            <a:endParaRPr lang="nl-BE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BUITENGEWOON </a:t>
            </a: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ONDERWIJS</a:t>
            </a: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a. </a:t>
            </a: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Integratie</a:t>
            </a:r>
            <a:endParaRPr lang="nl-BE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b. </a:t>
            </a: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Specifieke activiteiten</a:t>
            </a:r>
            <a:endParaRPr lang="nl-BE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nl-BE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42910" y="3286124"/>
            <a:ext cx="68580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Korfbal – KBKB</a:t>
            </a: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Badminton – Badminton Vlaanderen</a:t>
            </a: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Minitennis – Tennis Vlaanderen</a:t>
            </a: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Gymnastiek – </a:t>
            </a:r>
            <a:r>
              <a:rPr lang="nl-BE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Gymfed</a:t>
            </a:r>
            <a:endParaRPr lang="nl-BE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Basketbal – Vlaamse Basketbal Liga</a:t>
            </a: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 voor initiaties en instuiven – SVS als brugfunctie tussen</a:t>
            </a: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scholen en clubs</a:t>
            </a:r>
            <a:endParaRPr lang="nl-NL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00034" y="1928802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SAMENWERKINGSVERBANDEN MET FEDERATIES EN CLUBS</a:t>
            </a:r>
            <a:endParaRPr lang="nl-BE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28596" y="2000240"/>
            <a:ext cx="69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BEGELEIDING SCHOLEN</a:t>
            </a:r>
            <a:endParaRPr lang="nl-BE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928662" y="2857496"/>
            <a:ext cx="6572296" cy="235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Actieplan: Sport Beweegt je School</a:t>
            </a:r>
          </a:p>
          <a:p>
            <a:pPr marL="342900" indent="-342900">
              <a:buFontTx/>
              <a:buChar char="-"/>
            </a:pP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Pedagogische brochures</a:t>
            </a:r>
          </a:p>
          <a:p>
            <a:pPr marL="342900" indent="-342900">
              <a:buFontTx/>
              <a:buChar char="-"/>
            </a:pP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Goede voorbeelden aanreiken</a:t>
            </a:r>
          </a:p>
          <a:p>
            <a:pPr marL="342900" indent="-342900">
              <a:buFontTx/>
              <a:buChar char="-"/>
            </a:pP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Uitleendienst</a:t>
            </a:r>
          </a:p>
          <a:p>
            <a:pPr marL="342900" indent="-342900">
              <a:buFontTx/>
              <a:buChar char="-"/>
            </a:pP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Logistieke begeleiding</a:t>
            </a:r>
          </a:p>
          <a:p>
            <a:pPr marL="342900" indent="-342900">
              <a:buFontTx/>
              <a:buChar char="-"/>
            </a:pP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Schoolondersteuning</a:t>
            </a:r>
          </a:p>
          <a:p>
            <a:pPr marL="342900" indent="-342900">
              <a:buFontTx/>
              <a:buChar char="-"/>
            </a:pP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Sportsnack en SNS</a:t>
            </a:r>
          </a:p>
          <a:p>
            <a:pPr marL="342900" indent="-342900">
              <a:buFontTx/>
              <a:buChar char="-"/>
            </a:pP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nl-BE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714348" y="2071678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ORGANOGRAM</a:t>
            </a:r>
            <a:endParaRPr lang="nl-BE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857224" y="2786058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provinciale secretariaten</a:t>
            </a:r>
            <a:endParaRPr lang="nl-BE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Uitwerken en begeleiden activiteiten en acties</a:t>
            </a: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 medewerkers / secretariaat</a:t>
            </a: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- 40 </a:t>
            </a:r>
            <a:r>
              <a:rPr lang="nl-BE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monitors-leerkrachten</a:t>
            </a:r>
            <a:endParaRPr lang="nl-BE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- 6 </a:t>
            </a:r>
            <a:r>
              <a:rPr lang="nl-BE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</a:t>
            </a:r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leerkrachten</a:t>
            </a:r>
          </a:p>
          <a:p>
            <a:pPr marL="342900" indent="-342900"/>
            <a:endParaRPr lang="nl-BE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centraal secretariaat</a:t>
            </a:r>
          </a:p>
          <a:p>
            <a:pPr marL="342900" indent="-342900"/>
            <a:r>
              <a:rPr lang="nl-B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Coördineren acties / reglementen</a:t>
            </a:r>
            <a:endParaRPr lang="nl-BE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3154</TotalTime>
  <Words>467</Words>
  <Application>Microsoft Office PowerPoint</Application>
  <PresentationFormat>Diavoorstelling (4:3)</PresentationFormat>
  <Paragraphs>146</Paragraphs>
  <Slides>17</Slides>
  <Notes>8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anne</dc:creator>
  <cp:lastModifiedBy>pc</cp:lastModifiedBy>
  <cp:revision>552</cp:revision>
  <dcterms:created xsi:type="dcterms:W3CDTF">2011-11-02T09:25:06Z</dcterms:created>
  <dcterms:modified xsi:type="dcterms:W3CDTF">2017-05-05T10:29:03Z</dcterms:modified>
</cp:coreProperties>
</file>